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8"/>
  </p:notesMasterIdLst>
  <p:sldIdLst>
    <p:sldId id="408" r:id="rId2"/>
    <p:sldId id="409" r:id="rId3"/>
    <p:sldId id="410" r:id="rId4"/>
    <p:sldId id="411" r:id="rId5"/>
    <p:sldId id="412" r:id="rId6"/>
    <p:sldId id="413" r:id="rId7"/>
    <p:sldId id="414" r:id="rId8"/>
    <p:sldId id="415" r:id="rId9"/>
    <p:sldId id="416" r:id="rId10"/>
    <p:sldId id="417" r:id="rId11"/>
    <p:sldId id="418" r:id="rId12"/>
    <p:sldId id="419" r:id="rId13"/>
    <p:sldId id="420" r:id="rId14"/>
    <p:sldId id="421" r:id="rId15"/>
    <p:sldId id="422" r:id="rId16"/>
    <p:sldId id="423" r:id="rId17"/>
    <p:sldId id="424" r:id="rId18"/>
    <p:sldId id="425" r:id="rId19"/>
    <p:sldId id="426" r:id="rId20"/>
    <p:sldId id="427" r:id="rId21"/>
    <p:sldId id="428" r:id="rId22"/>
    <p:sldId id="429" r:id="rId23"/>
    <p:sldId id="430" r:id="rId24"/>
    <p:sldId id="431" r:id="rId25"/>
    <p:sldId id="432" r:id="rId26"/>
    <p:sldId id="433" r:id="rId27"/>
    <p:sldId id="434" r:id="rId28"/>
    <p:sldId id="435" r:id="rId29"/>
    <p:sldId id="436" r:id="rId30"/>
    <p:sldId id="437" r:id="rId31"/>
    <p:sldId id="438" r:id="rId32"/>
    <p:sldId id="439" r:id="rId33"/>
    <p:sldId id="440" r:id="rId34"/>
    <p:sldId id="441" r:id="rId35"/>
    <p:sldId id="443" r:id="rId36"/>
    <p:sldId id="444" r:id="rId3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705"/>
  </p:normalViewPr>
  <p:slideViewPr>
    <p:cSldViewPr snapToGrid="0" snapToObjects="1">
      <p:cViewPr varScale="1">
        <p:scale>
          <a:sx n="116" d="100"/>
          <a:sy n="116" d="100"/>
        </p:scale>
        <p:origin x="3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5BF4A-65D4-794E-8AE3-6C9E00E5594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91B1-4A56-2644-ABE8-0FB1821910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6521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44F8D9D6-D88D-461A-8484-03E6280F56A5}" type="slidenum">
              <a:rPr lang="ru-RU" altLang="ru-RU">
                <a:latin typeface="Arial" panose="020B0604020202020204" pitchFamily="34" charset="0"/>
              </a:rPr>
              <a:pPr eaLnBrk="1" hangingPunct="1"/>
              <a:t>10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61443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4" name="Заметки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ru-RU" altLang="ru-RU" smtClean="0">
                <a:latin typeface="Arial" panose="020B0604020202020204" pitchFamily="34" charset="0"/>
              </a:rPr>
              <a:t>Возрастающая в условиях болезни потребность в белке и отсутствие в организме человека значимых депо белка диктует необходимость обеспечения поступления в организм больного достаточного количества белка, обладающего к тому же высокой биологической ценностью. В противном случае организм начинает разрушать белки мышечной ткани, используя полученные таким образом аминокислоты на синтез острофазовых белков, репаративные процессы и т.д. Потеря белков мышуц может быть значимой, оказывая существенное влияние на течение заболевания. Так, установлено, что катаболизм белка в течение</a:t>
            </a:r>
          </a:p>
        </p:txBody>
      </p:sp>
      <p:sp>
        <p:nvSpPr>
          <p:cNvPr id="61445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hangingPunct="1"/>
            <a:fld id="{E03109CB-71B2-4ED0-B3CE-2AF305B5566B}" type="slidenum">
              <a:rPr lang="ru-RU" altLang="ru-RU" sz="1200">
                <a:latin typeface="Arial" panose="020B0604020202020204" pitchFamily="34" charset="0"/>
              </a:rPr>
              <a:pPr algn="r" eaLnBrk="1" hangingPunct="1"/>
              <a:t>10</a:t>
            </a:fld>
            <a:endParaRPr lang="ru-RU" altLang="ru-RU" sz="12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216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hangingPunct="1"/>
            <a:fld id="{53A71550-6DA7-4BEE-AB6D-A45E08D5D39C}" type="slidenum">
              <a:rPr lang="ru-RU" altLang="ru-RU" sz="1200">
                <a:latin typeface="Arial" panose="020B0604020202020204" pitchFamily="34" charset="0"/>
              </a:rPr>
              <a:pPr algn="r" eaLnBrk="1" hangingPunct="1"/>
              <a:t>11</a:t>
            </a:fld>
            <a:endParaRPr lang="ru-RU" altLang="ru-RU" sz="1200">
              <a:latin typeface="Arial" panose="020B0604020202020204" pitchFamily="34" charset="0"/>
            </a:endParaRPr>
          </a:p>
        </p:txBody>
      </p:sp>
      <p:sp>
        <p:nvSpPr>
          <p:cNvPr id="62467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2468" name="Заметки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ru-RU" altLang="ru-RU" smtClean="0">
                <a:latin typeface="Arial" panose="020B0604020202020204" pitchFamily="34" charset="0"/>
              </a:rPr>
              <a:t>Возрастающая в условиях болезни потребность в белке и отсутствие в организме человека значимых депо белка диктует необходимость обеспечения поступления в организм больного достаточного количества белка, обладающего к тому же высокой биологической ценностью. В противном случае организм начинает разрушать белки мышечной ткани, используя полученные таким образом аминокислоты на синтез острофазовых белков, репаративные процессы и т.д. Потеря белков мышц может быть значимой, оказывая существенное влияние на течение заболевания. Так, установлено, что катаболизм белка в течение 8 дней лихорадки может быть эквивалентен потере 2 кг мышечной ткани. Отчасти такие высокие показатели связаны с тем, что из-за разницы в аминокислотном составе для синтеза 1 г антител необходим распад 2 г белка мышечной ткани.</a:t>
            </a:r>
          </a:p>
        </p:txBody>
      </p:sp>
      <p:sp>
        <p:nvSpPr>
          <p:cNvPr id="62469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hangingPunct="1"/>
            <a:fld id="{1089C450-D74A-49ED-B25A-D5D198BB4282}" type="slidenum">
              <a:rPr lang="ru-RU" altLang="ru-RU" sz="1200">
                <a:latin typeface="Arial" panose="020B0604020202020204" pitchFamily="34" charset="0"/>
              </a:rPr>
              <a:pPr algn="r" eaLnBrk="1" hangingPunct="1"/>
              <a:t>11</a:t>
            </a:fld>
            <a:endParaRPr lang="ru-RU" altLang="ru-RU" sz="12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296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EB0D3755-D6AC-4E04-BD50-D8660547B30D}" type="slidenum">
              <a:rPr lang="ru-RU" altLang="ru-RU">
                <a:latin typeface="Arial" panose="020B0604020202020204" pitchFamily="34" charset="0"/>
              </a:rPr>
              <a:pPr eaLnBrk="1" hangingPunct="1"/>
              <a:t>18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63491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hangingPunct="1"/>
            <a:fld id="{B70F3B0E-29F9-43E5-888E-C3EB583648BE}" type="slidenum">
              <a:rPr lang="ru-RU" altLang="ru-RU" sz="1200">
                <a:latin typeface="Arial" panose="020B0604020202020204" pitchFamily="34" charset="0"/>
              </a:rPr>
              <a:pPr algn="r" eaLnBrk="1" hangingPunct="1"/>
              <a:t>18</a:t>
            </a:fld>
            <a:endParaRPr lang="ru-RU" altLang="ru-RU" sz="1200">
              <a:latin typeface="Arial" panose="020B0604020202020204" pitchFamily="34" charset="0"/>
            </a:endParaRPr>
          </a:p>
        </p:txBody>
      </p:sp>
      <p:sp>
        <p:nvSpPr>
          <p:cNvPr id="6349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altLang="ru-RU" smtClean="0">
                <a:latin typeface="Arial" panose="020B0604020202020204" pitchFamily="34" charset="0"/>
              </a:rPr>
              <a:t>59 </a:t>
            </a:r>
            <a:r>
              <a:rPr lang="ru-RU" altLang="ru-RU" smtClean="0">
                <a:latin typeface="Arial" panose="020B0604020202020204" pitchFamily="34" charset="0"/>
              </a:rPr>
              <a:t>пожилых с ПШБ. 27 получали белок (20 г в сутки – 32 дня).</a:t>
            </a:r>
          </a:p>
        </p:txBody>
      </p:sp>
    </p:spTree>
    <p:extLst>
      <p:ext uri="{BB962C8B-B14F-4D97-AF65-F5344CB8AC3E}">
        <p14:creationId xmlns:p14="http://schemas.microsoft.com/office/powerpoint/2010/main" val="805820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38894ADB-E5C2-4755-8B03-5DA77E676B27}" type="slidenum">
              <a:rPr lang="ru-RU" altLang="ru-RU">
                <a:latin typeface="Arial" panose="020B0604020202020204" pitchFamily="34" charset="0"/>
              </a:rPr>
              <a:pPr eaLnBrk="1" hangingPunct="1"/>
              <a:t>21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7291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95C27AB1-033B-42BE-984C-08F0227D7301}" type="slidenum">
              <a:rPr lang="ru-RU" altLang="ru-RU">
                <a:latin typeface="Arial" panose="020B0604020202020204" pitchFamily="34" charset="0"/>
              </a:rPr>
              <a:pPr eaLnBrk="1" hangingPunct="1"/>
              <a:t>22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019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C69CF2C6-1127-48ED-BFB7-0F402705DDFD}" type="slidenum">
              <a:rPr lang="ru-RU" altLang="ru-RU">
                <a:latin typeface="Arial" panose="020B0604020202020204" pitchFamily="34" charset="0"/>
              </a:rPr>
              <a:pPr eaLnBrk="1" hangingPunct="1"/>
              <a:t>23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ru-RU" altLang="ru-RU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908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fld id="{236BA51E-3101-4131-831A-53570A0BF5F4}" type="slidenum">
              <a:rPr lang="ru-RU" altLang="ru-RU">
                <a:latin typeface="Arial" panose="020B0604020202020204" pitchFamily="34" charset="0"/>
              </a:rPr>
              <a:pPr eaLnBrk="1" hangingPunct="1"/>
              <a:t>30</a:t>
            </a:fld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67587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7588" name="Заметки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ru-RU" altLang="ru-RU" smtClean="0">
                <a:latin typeface="Arial" panose="020B0604020202020204" pitchFamily="34" charset="0"/>
              </a:rPr>
              <a:t>Практически все заболевания сопровождаются снижением аппетита, что приводит к снижению поступления основных нутриентов. Описаны 2 основных механизма нарушения аппетита: центральный (блокирование центра насыщения провоспалительными цитокинами) – особенно ярко выражен в острый период болезни, и местные механизмы, зависящие от особенностей того или иного заболевания.</a:t>
            </a:r>
          </a:p>
        </p:txBody>
      </p:sp>
      <p:sp>
        <p:nvSpPr>
          <p:cNvPr id="67589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hangingPunct="1"/>
            <a:fld id="{EBB9D81B-4291-41EC-AF9B-35C2BE509AF6}" type="slidenum">
              <a:rPr lang="ru-RU" altLang="ru-RU" sz="1200">
                <a:latin typeface="Arial" panose="020B0604020202020204" pitchFamily="34" charset="0"/>
              </a:rPr>
              <a:pPr algn="r" eaLnBrk="1" hangingPunct="1"/>
              <a:t>30</a:t>
            </a:fld>
            <a:endParaRPr lang="ru-RU" altLang="ru-RU" sz="12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54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8611" name="Заметки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ru-RU" altLang="ru-RU" b="1" smtClean="0">
              <a:latin typeface="Arial" panose="020B0604020202020204" pitchFamily="34" charset="0"/>
            </a:endParaRPr>
          </a:p>
        </p:txBody>
      </p:sp>
      <p:sp>
        <p:nvSpPr>
          <p:cNvPr id="68612" name="Номер слайда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 eaLnBrk="1" hangingPunct="1"/>
            <a:fld id="{984EC152-106D-4F7E-BA43-B7FE6947C3B8}" type="slidenum">
              <a:rPr lang="ru-RU" altLang="ru-RU" sz="1200">
                <a:latin typeface="Arial" panose="020B0604020202020204" pitchFamily="34" charset="0"/>
              </a:rPr>
              <a:pPr algn="r" eaLnBrk="1" hangingPunct="1"/>
              <a:t>33</a:t>
            </a:fld>
            <a:endParaRPr lang="ru-RU" altLang="ru-RU" sz="12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225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7437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5620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5887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7088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6532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770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374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5366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791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08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5092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19.07.2019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376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5.bin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2.jpeg"/><Relationship Id="rId7" Type="http://schemas.openxmlformats.org/officeDocument/2006/relationships/image" Target="../media/image24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76775" y="414875"/>
            <a:ext cx="7034414" cy="1944687"/>
          </a:xfrm>
        </p:spPr>
        <p:txBody>
          <a:bodyPr/>
          <a:lstStyle/>
          <a:p>
            <a:pPr eaLnBrk="1" hangingPunct="1"/>
            <a:r>
              <a:rPr lang="ru-RU" altLang="ru-RU" sz="3200" b="1" dirty="0">
                <a:solidFill>
                  <a:srgbClr val="7030A0"/>
                </a:solidFill>
                <a:ea typeface="MS PGothic" panose="020B0600070205080204" pitchFamily="34" charset="-128"/>
              </a:rPr>
              <a:t>Зачем и как правильно кормить больных после выписки из стационара?</a:t>
            </a:r>
          </a:p>
        </p:txBody>
      </p:sp>
      <p:pic>
        <p:nvPicPr>
          <p:cNvPr id="5" name="Picture 7" descr="kok">
            <a:extLst>
              <a:ext uri="{FF2B5EF4-FFF2-40B4-BE49-F238E27FC236}">
                <a16:creationId xmlns:a16="http://schemas.microsoft.com/office/drawing/2014/main" xmlns="" id="{E9FE8207-8451-406A-A3C9-287D5B594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5454"/>
            <a:ext cx="4676775" cy="529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493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28575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Особенности обмена белка в </a:t>
            </a:r>
            <a:b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</a:br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условиях болезни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>
          <a:xfrm>
            <a:off x="2208214" y="1268413"/>
            <a:ext cx="8289925" cy="4176712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ru-RU" altLang="ru-RU" sz="3400">
                <a:latin typeface="Times New Roman" panose="02020603050405020304" pitchFamily="18" charset="0"/>
                <a:cs typeface="Times New Roman" panose="02020603050405020304" pitchFamily="18" charset="0"/>
              </a:rPr>
              <a:t>Во время заболевания происходит реорганизации белкового обмена в сторону катаболизма</a:t>
            </a:r>
          </a:p>
          <a:p>
            <a:pPr eaLnBrk="1" hangingPunct="1"/>
            <a:r>
              <a:rPr lang="ru-RU" altLang="ru-RU" sz="3400">
                <a:latin typeface="Times New Roman" panose="02020603050405020304" pitchFamily="18" charset="0"/>
                <a:cs typeface="Times New Roman" panose="02020603050405020304" pitchFamily="18" charset="0"/>
              </a:rPr>
              <a:t>Значительных запасов белка в организме нет</a:t>
            </a:r>
          </a:p>
          <a:p>
            <a:pPr eaLnBrk="1" hangingPunct="1"/>
            <a:r>
              <a:rPr lang="ru-RU" altLang="ru-RU" sz="3400">
                <a:latin typeface="Times New Roman" panose="02020603050405020304" pitchFamily="18" charset="0"/>
                <a:cs typeface="Times New Roman" panose="02020603050405020304" pitchFamily="18" charset="0"/>
              </a:rPr>
              <a:t>При недостаточном поступлении белка с пищей в качестве источника аминокислот используется белок мышечной ткани</a:t>
            </a:r>
          </a:p>
        </p:txBody>
      </p:sp>
    </p:spTree>
    <p:extLst>
      <p:ext uri="{BB962C8B-B14F-4D97-AF65-F5344CB8AC3E}">
        <p14:creationId xmlns:p14="http://schemas.microsoft.com/office/powerpoint/2010/main" val="15630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274638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Особенности обмена белка                   </a:t>
            </a:r>
            <a:b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</a:br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 в условиях болезни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>
          <a:xfrm>
            <a:off x="1524001" y="1412875"/>
            <a:ext cx="8697914" cy="4319588"/>
          </a:xfrm>
          <a:extLst/>
        </p:spPr>
        <p:txBody>
          <a:bodyPr rtlCol="0">
            <a:normAutofit fontScale="92500" lnSpcReduction="10000"/>
          </a:bodyPr>
          <a:lstStyle/>
          <a:p>
            <a:pPr>
              <a:lnSpc>
                <a:spcPct val="90000"/>
              </a:lnSpc>
              <a:defRPr/>
            </a:pPr>
            <a:endParaRPr lang="ru-RU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90000"/>
              </a:lnSpc>
              <a:defRPr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Во время инфекционного процесса синтез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острофазовых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белков может увеличиваться на 850 мг – 1 г белка/кг/сутки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Waterlow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JC,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 1992)</a:t>
            </a:r>
          </a:p>
          <a:p>
            <a:pPr>
              <a:lnSpc>
                <a:spcPct val="90000"/>
              </a:lnSpc>
              <a:defRPr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Из-за различия в аминокислотном составе для синтеза 1 г </a:t>
            </a:r>
            <a:r>
              <a:rPr lang="ru-RU" dirty="0" err="1" smtClean="0">
                <a:latin typeface="Times New Roman" pitchFamily="18" charset="0"/>
                <a:cs typeface="Times New Roman" pitchFamily="18" charset="0"/>
              </a:rPr>
              <a:t>острофазовых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белков необходимо 2 г эндогенного белка</a:t>
            </a:r>
          </a:p>
          <a:p>
            <a:pPr>
              <a:lnSpc>
                <a:spcPct val="90000"/>
              </a:lnSpc>
              <a:defRPr/>
            </a:pP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Катаболизм белка может достигать 2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6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0 г в сутки, что эквивалентно потере 1 кг мышечной ткани </a:t>
            </a:r>
            <a:r>
              <a:rPr lang="ru-RU" sz="2400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Sobotka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L,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Soeters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PB, 2008)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90000"/>
              </a:lnSpc>
              <a:buNone/>
              <a:defRPr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90000"/>
              </a:lnSpc>
              <a:defRPr/>
            </a:pPr>
            <a:endParaRPr lang="ru-RU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610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524000" y="274638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Заболевание и дополнительная </a:t>
            </a:r>
            <a:b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</a:br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потребность в белке</a:t>
            </a:r>
          </a:p>
        </p:txBody>
      </p:sp>
      <p:graphicFrame>
        <p:nvGraphicFramePr>
          <p:cNvPr id="14367" name="Group 3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1178869"/>
              </p:ext>
            </p:extLst>
          </p:nvPr>
        </p:nvGraphicFramePr>
        <p:xfrm>
          <a:off x="1524000" y="1764405"/>
          <a:ext cx="8229600" cy="4670490"/>
        </p:xfrm>
        <a:graphic>
          <a:graphicData uri="http://schemas.openxmlformats.org/drawingml/2006/table">
            <a:tbl>
              <a:tblPr/>
              <a:tblGrid>
                <a:gridCol w="4319587"/>
                <a:gridCol w="3910013"/>
              </a:tblGrid>
              <a:tr h="66460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Заболевание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Дополнительная потребность, %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581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ВИЧ-инфицированные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50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71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Паразитарные инвазии ЖКТ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10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229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Острые бактериальные инфекции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20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581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Острая диарея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30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5581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Сепсис</a:t>
                      </a:r>
                    </a:p>
                  </a:txBody>
                  <a:tcPr marT="45717" marB="4571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Garamond" pitchFamily="18" charset="0"/>
                        </a:rPr>
                        <a:t>30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1114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1703388" y="476250"/>
            <a:ext cx="8507412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Наиболее уязвимые категории пациентов</a:t>
            </a:r>
          </a:p>
        </p:txBody>
      </p:sp>
      <p:graphicFrame>
        <p:nvGraphicFramePr>
          <p:cNvPr id="38915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1919289" y="1844675"/>
          <a:ext cx="8435975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55" name="Диаграмма" r:id="rId3" imgW="8229447" imgH="4114694" progId="MSGraph.Chart.8">
                  <p:embed followColorScheme="full"/>
                </p:oleObj>
              </mc:Choice>
              <mc:Fallback>
                <p:oleObj name="Диаграмма" r:id="rId3" imgW="8229447" imgH="4114694" progId="MSGraph.Chart.8">
                  <p:embed followColorScheme="full"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9289" y="1844675"/>
                        <a:ext cx="8435975" cy="411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6" name="Rectangle 5"/>
          <p:cNvSpPr>
            <a:spLocks noChangeArrowheads="1"/>
          </p:cNvSpPr>
          <p:nvPr/>
        </p:nvSpPr>
        <p:spPr bwMode="auto">
          <a:xfrm>
            <a:off x="2784476" y="2060576"/>
            <a:ext cx="288925" cy="3603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/>
              <a:t>%</a:t>
            </a:r>
          </a:p>
        </p:txBody>
      </p:sp>
      <p:sp>
        <p:nvSpPr>
          <p:cNvPr id="38917" name="Rectangle 6"/>
          <p:cNvSpPr>
            <a:spLocks noChangeArrowheads="1"/>
          </p:cNvSpPr>
          <p:nvPr/>
        </p:nvSpPr>
        <p:spPr bwMode="auto">
          <a:xfrm>
            <a:off x="3935414" y="6569076"/>
            <a:ext cx="5329237" cy="2889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en-US" altLang="ru-RU" sz="1400"/>
              <a:t>Pirlich M, Schutz T et al, 2006</a:t>
            </a:r>
            <a:endParaRPr lang="ru-RU" altLang="ru-RU" sz="1400"/>
          </a:p>
        </p:txBody>
      </p:sp>
    </p:spTree>
    <p:extLst>
      <p:ext uri="{BB962C8B-B14F-4D97-AF65-F5344CB8AC3E}">
        <p14:creationId xmlns:p14="http://schemas.microsoft.com/office/powerpoint/2010/main" val="325864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/>
          <p:cNvSpPr>
            <a:spLocks noGrp="1"/>
          </p:cNvSpPr>
          <p:nvPr>
            <p:ph type="title"/>
          </p:nvPr>
        </p:nvSpPr>
        <p:spPr>
          <a:xfrm>
            <a:off x="1847850" y="2420938"/>
            <a:ext cx="8229600" cy="1143000"/>
          </a:xfrm>
        </p:spPr>
        <p:txBody>
          <a:bodyPr/>
          <a:lstStyle/>
          <a:p>
            <a:pPr eaLnBrk="1" hangingPunct="1"/>
            <a:r>
              <a:rPr lang="ru-RU" altLang="ru-RU" sz="6000"/>
              <a:t>Пожилые</a:t>
            </a:r>
          </a:p>
        </p:txBody>
      </p:sp>
    </p:spTree>
    <p:extLst>
      <p:ext uri="{BB962C8B-B14F-4D97-AF65-F5344CB8AC3E}">
        <p14:creationId xmlns:p14="http://schemas.microsoft.com/office/powerpoint/2010/main" val="110913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1631950" y="274638"/>
            <a:ext cx="857885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Мышечная ткань «тает» после 40 лет…</a:t>
            </a:r>
          </a:p>
        </p:txBody>
      </p:sp>
      <p:graphicFrame>
        <p:nvGraphicFramePr>
          <p:cNvPr id="40963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1997075" y="1600201"/>
          <a:ext cx="8197850" cy="4525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79" name="Диаграмма" r:id="rId3" imgW="8229447" imgH="4543458" progId="MSGraph.Chart.8">
                  <p:embed followColorScheme="full"/>
                </p:oleObj>
              </mc:Choice>
              <mc:Fallback>
                <p:oleObj name="Диаграмма" r:id="rId3" imgW="8229447" imgH="4543458" progId="MSGraph.Chart.8">
                  <p:embed followColorScheme="full"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7075" y="1600201"/>
                        <a:ext cx="8197850" cy="4525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4224339" y="5949950"/>
            <a:ext cx="3095625" cy="2873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>
                <a:latin typeface="Arial" panose="020B0604020202020204" pitchFamily="34" charset="0"/>
              </a:rPr>
              <a:t>Возраст, лет</a:t>
            </a:r>
          </a:p>
        </p:txBody>
      </p:sp>
      <p:sp>
        <p:nvSpPr>
          <p:cNvPr id="40965" name="Rectangle 5"/>
          <p:cNvSpPr>
            <a:spLocks noChangeArrowheads="1"/>
          </p:cNvSpPr>
          <p:nvPr/>
        </p:nvSpPr>
        <p:spPr bwMode="auto">
          <a:xfrm rot="10800000">
            <a:off x="1847851" y="2133601"/>
            <a:ext cx="360363" cy="34575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>
                <a:latin typeface="Arial" panose="020B0604020202020204" pitchFamily="34" charset="0"/>
              </a:rPr>
              <a:t>Общий калий, грамм</a:t>
            </a:r>
          </a:p>
        </p:txBody>
      </p:sp>
      <p:sp>
        <p:nvSpPr>
          <p:cNvPr id="40966" name="Rectangle 6"/>
          <p:cNvSpPr>
            <a:spLocks noChangeArrowheads="1"/>
          </p:cNvSpPr>
          <p:nvPr/>
        </p:nvSpPr>
        <p:spPr bwMode="auto">
          <a:xfrm>
            <a:off x="3000375" y="6453188"/>
            <a:ext cx="6408738" cy="4048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en-US" altLang="ru-RU">
                <a:latin typeface="Arial" panose="020B0604020202020204" pitchFamily="34" charset="0"/>
              </a:rPr>
              <a:t>Kehayias JJ et al, 1993</a:t>
            </a:r>
            <a:endParaRPr lang="ru-RU" altLang="ru-RU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23158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274638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Возраст, белок и плотность костной ткани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>
          <a:xfrm>
            <a:off x="1981201" y="1600200"/>
            <a:ext cx="8507413" cy="4133850"/>
          </a:xfrm>
          <a:extLst/>
        </p:spPr>
        <p:txBody>
          <a:bodyPr rtlCol="0">
            <a:normAutofit fontScale="92500"/>
          </a:bodyPr>
          <a:lstStyle/>
          <a:p>
            <a:pPr>
              <a:defRPr/>
            </a:pPr>
            <a:r>
              <a:rPr lang="ru-RU" sz="3600" dirty="0">
                <a:latin typeface="Times New Roman" pitchFamily="18" charset="0"/>
              </a:rPr>
              <a:t>С возрастом плотность костной ткани снижается</a:t>
            </a:r>
          </a:p>
          <a:p>
            <a:pPr>
              <a:defRPr/>
            </a:pPr>
            <a:r>
              <a:rPr lang="ru-RU" sz="3600" dirty="0" err="1">
                <a:latin typeface="Times New Roman" pitchFamily="18" charset="0"/>
              </a:rPr>
              <a:t>Белково</a:t>
            </a:r>
            <a:r>
              <a:rPr lang="ru-RU" sz="3600" dirty="0">
                <a:latin typeface="Times New Roman" pitchFamily="18" charset="0"/>
              </a:rPr>
              <a:t>-энергетическая недостаточность ведёт к развитию </a:t>
            </a:r>
            <a:r>
              <a:rPr lang="ru-RU" sz="3600" dirty="0" err="1">
                <a:latin typeface="Times New Roman" pitchFamily="18" charset="0"/>
              </a:rPr>
              <a:t>остеопении</a:t>
            </a:r>
            <a:endParaRPr lang="ru-RU" sz="3600" dirty="0">
              <a:latin typeface="Times New Roman" pitchFamily="18" charset="0"/>
            </a:endParaRPr>
          </a:p>
          <a:p>
            <a:pPr>
              <a:defRPr/>
            </a:pPr>
            <a:r>
              <a:rPr lang="ru-RU" sz="3600" dirty="0">
                <a:latin typeface="Times New Roman" pitchFamily="18" charset="0"/>
              </a:rPr>
              <a:t>Неадекватное поступление белка негативно влияет на плотность костной ткани</a:t>
            </a:r>
          </a:p>
        </p:txBody>
      </p:sp>
    </p:spTree>
    <p:extLst>
      <p:ext uri="{BB962C8B-B14F-4D97-AF65-F5344CB8AC3E}">
        <p14:creationId xmlns:p14="http://schemas.microsoft.com/office/powerpoint/2010/main" val="37188635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1571625" y="549276"/>
            <a:ext cx="8578850" cy="1425575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Суточное потребление белка и плотность костной ткани у пожилых женщин</a:t>
            </a:r>
          </a:p>
        </p:txBody>
      </p:sp>
      <p:graphicFrame>
        <p:nvGraphicFramePr>
          <p:cNvPr id="43011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1981200" y="1839914"/>
          <a:ext cx="8229600" cy="4046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03" name="Диаграмма" r:id="rId3" imgW="8581885" imgH="4219560" progId="MSGraph.Chart.8">
                  <p:embed followColorScheme="full"/>
                </p:oleObj>
              </mc:Choice>
              <mc:Fallback>
                <p:oleObj name="Диаграмма" r:id="rId3" imgW="8581885" imgH="4219560" progId="MSGraph.Chart.8">
                  <p:embed followColorScheme="full"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1839914"/>
                        <a:ext cx="8229600" cy="4046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3935413" y="6237288"/>
            <a:ext cx="5256212" cy="4048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en-US" altLang="ru-RU"/>
              <a:t>Devine A et al, 2005</a:t>
            </a:r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2193478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>
          <a:xfrm>
            <a:off x="1429555" y="184487"/>
            <a:ext cx="9197662" cy="1354137"/>
          </a:xfrm>
        </p:spPr>
        <p:txBody>
          <a:bodyPr>
            <a:normAutofit/>
          </a:bodyPr>
          <a:lstStyle/>
          <a:p>
            <a:pPr algn="l" eaLnBrk="1" hangingPunct="1"/>
            <a:r>
              <a:rPr lang="ru-RU" altLang="ru-RU" sz="3200" b="1" dirty="0">
                <a:solidFill>
                  <a:srgbClr val="7030A0"/>
                </a:solidFill>
                <a:ea typeface="MS PGothic" panose="020B0600070205080204" pitchFamily="34" charset="-128"/>
              </a:rPr>
              <a:t>Дополнительное введение белка   </a:t>
            </a:r>
            <a:r>
              <a:rPr lang="ru-RU" altLang="ru-RU" sz="3200" b="1" dirty="0" smtClean="0">
                <a:solidFill>
                  <a:srgbClr val="7030A0"/>
                </a:solidFill>
                <a:ea typeface="MS PGothic" panose="020B0600070205080204" pitchFamily="34" charset="-128"/>
              </a:rPr>
              <a:t> </a:t>
            </a:r>
            <a:r>
              <a:rPr lang="ru-RU" altLang="ru-RU" sz="3200" b="1" dirty="0">
                <a:solidFill>
                  <a:srgbClr val="7030A0"/>
                </a:solidFill>
                <a:ea typeface="MS PGothic" panose="020B0600070205080204" pitchFamily="34" charset="-128"/>
              </a:rPr>
              <a:t>(20 г/</a:t>
            </a:r>
            <a:r>
              <a:rPr lang="ru-RU" altLang="ru-RU" sz="3200" b="1" dirty="0" err="1">
                <a:solidFill>
                  <a:srgbClr val="7030A0"/>
                </a:solidFill>
                <a:ea typeface="MS PGothic" panose="020B0600070205080204" pitchFamily="34" charset="-128"/>
              </a:rPr>
              <a:t>сут</a:t>
            </a:r>
            <a:r>
              <a:rPr lang="ru-RU" altLang="ru-RU" sz="3200" b="1" dirty="0">
                <a:solidFill>
                  <a:srgbClr val="7030A0"/>
                </a:solidFill>
                <a:ea typeface="MS PGothic" panose="020B0600070205080204" pitchFamily="34" charset="-128"/>
              </a:rPr>
              <a:t>) </a:t>
            </a:r>
            <a:r>
              <a:rPr lang="ru-RU" altLang="ru-RU" sz="3200" b="1" dirty="0" smtClean="0">
                <a:solidFill>
                  <a:srgbClr val="7030A0"/>
                </a:solidFill>
                <a:ea typeface="MS PGothic" panose="020B0600070205080204" pitchFamily="34" charset="-128"/>
              </a:rPr>
              <a:t/>
            </a:r>
            <a:br>
              <a:rPr lang="ru-RU" altLang="ru-RU" sz="3200" b="1" dirty="0" smtClean="0">
                <a:solidFill>
                  <a:srgbClr val="7030A0"/>
                </a:solidFill>
                <a:ea typeface="MS PGothic" panose="020B0600070205080204" pitchFamily="34" charset="-128"/>
              </a:rPr>
            </a:br>
            <a:r>
              <a:rPr lang="ru-RU" altLang="ru-RU" sz="3200" b="1" dirty="0" smtClean="0">
                <a:solidFill>
                  <a:srgbClr val="7030A0"/>
                </a:solidFill>
                <a:ea typeface="MS PGothic" panose="020B0600070205080204" pitchFamily="34" charset="-128"/>
              </a:rPr>
              <a:t>и </a:t>
            </a:r>
            <a:r>
              <a:rPr lang="ru-RU" altLang="ru-RU" sz="3200" b="1" dirty="0">
                <a:solidFill>
                  <a:srgbClr val="7030A0"/>
                </a:solidFill>
                <a:ea typeface="MS PGothic" panose="020B0600070205080204" pitchFamily="34" charset="-128"/>
              </a:rPr>
              <a:t>восстановление после перелома шейки бедра</a:t>
            </a:r>
          </a:p>
        </p:txBody>
      </p:sp>
      <p:graphicFrame>
        <p:nvGraphicFramePr>
          <p:cNvPr id="44035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1981200" y="1884364"/>
          <a:ext cx="8229600" cy="3957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27" name="Диаграмма" r:id="rId4" imgW="8934323" imgH="4295671" progId="MSGraph.Chart.8">
                  <p:embed followColorScheme="full"/>
                </p:oleObj>
              </mc:Choice>
              <mc:Fallback>
                <p:oleObj name="Диаграмма" r:id="rId4" imgW="8934323" imgH="4295671" progId="MSGraph.Chart.8">
                  <p:embed followColorScheme="full"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1884364"/>
                        <a:ext cx="8229600" cy="3957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036" name="Rectangle 5"/>
          <p:cNvSpPr>
            <a:spLocks noChangeArrowheads="1"/>
          </p:cNvSpPr>
          <p:nvPr/>
        </p:nvSpPr>
        <p:spPr bwMode="auto">
          <a:xfrm>
            <a:off x="3792538" y="6308726"/>
            <a:ext cx="4464050" cy="2889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en-US" altLang="ru-RU"/>
              <a:t>Delmi M et al, 1990</a:t>
            </a:r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8468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3"/>
          <p:cNvSpPr>
            <a:spLocks noChangeArrowheads="1"/>
          </p:cNvSpPr>
          <p:nvPr/>
        </p:nvSpPr>
        <p:spPr bwMode="auto">
          <a:xfrm>
            <a:off x="1919289" y="1773239"/>
            <a:ext cx="8137525" cy="719137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3200">
                <a:latin typeface="Arial" panose="020B0604020202020204" pitchFamily="34" charset="0"/>
              </a:rPr>
              <a:t>Период насыщения</a:t>
            </a:r>
          </a:p>
        </p:txBody>
      </p:sp>
      <p:sp>
        <p:nvSpPr>
          <p:cNvPr id="45059" name="Rectangle 5"/>
          <p:cNvSpPr>
            <a:spLocks noChangeArrowheads="1"/>
          </p:cNvSpPr>
          <p:nvPr/>
        </p:nvSpPr>
        <p:spPr bwMode="auto">
          <a:xfrm>
            <a:off x="1919289" y="1773239"/>
            <a:ext cx="2016125" cy="719137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lang="ru-RU" altLang="ru-RU">
              <a:latin typeface="Arial" panose="020B0604020202020204" pitchFamily="34" charset="0"/>
            </a:endParaRPr>
          </a:p>
        </p:txBody>
      </p:sp>
      <p:sp>
        <p:nvSpPr>
          <p:cNvPr id="45060" name="Rectangle 6"/>
          <p:cNvSpPr>
            <a:spLocks noChangeArrowheads="1"/>
          </p:cNvSpPr>
          <p:nvPr/>
        </p:nvSpPr>
        <p:spPr bwMode="auto">
          <a:xfrm>
            <a:off x="7967663" y="1773239"/>
            <a:ext cx="2089150" cy="719137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45061" name="Rectangle 7"/>
          <p:cNvSpPr>
            <a:spLocks noChangeArrowheads="1"/>
          </p:cNvSpPr>
          <p:nvPr/>
        </p:nvSpPr>
        <p:spPr bwMode="auto">
          <a:xfrm>
            <a:off x="1919288" y="3429001"/>
            <a:ext cx="1079500" cy="790575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45062" name="Rectangle 8"/>
          <p:cNvSpPr>
            <a:spLocks noChangeArrowheads="1"/>
          </p:cNvSpPr>
          <p:nvPr/>
        </p:nvSpPr>
        <p:spPr bwMode="auto">
          <a:xfrm>
            <a:off x="8975726" y="3429001"/>
            <a:ext cx="1008063" cy="790575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45063" name="Rectangle 9"/>
          <p:cNvSpPr>
            <a:spLocks noChangeArrowheads="1"/>
          </p:cNvSpPr>
          <p:nvPr/>
        </p:nvSpPr>
        <p:spPr bwMode="auto">
          <a:xfrm>
            <a:off x="2903538" y="5086350"/>
            <a:ext cx="2233612" cy="719138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45064" name="Rectangle 10"/>
          <p:cNvSpPr>
            <a:spLocks noChangeArrowheads="1"/>
          </p:cNvSpPr>
          <p:nvPr/>
        </p:nvSpPr>
        <p:spPr bwMode="auto">
          <a:xfrm>
            <a:off x="2911476" y="5084764"/>
            <a:ext cx="2225675" cy="720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1600" b="1">
                <a:solidFill>
                  <a:schemeClr val="bg2"/>
                </a:solidFill>
                <a:latin typeface="Arial" panose="020B0604020202020204" pitchFamily="34" charset="0"/>
              </a:rPr>
              <a:t>Время, необходимое </a:t>
            </a:r>
          </a:p>
          <a:p>
            <a:pPr algn="ctr" eaLnBrk="1" hangingPunct="1"/>
            <a:r>
              <a:rPr lang="ru-RU" altLang="ru-RU" sz="1600" b="1">
                <a:solidFill>
                  <a:schemeClr val="bg2"/>
                </a:solidFill>
                <a:latin typeface="Arial" panose="020B0604020202020204" pitchFamily="34" charset="0"/>
              </a:rPr>
              <a:t>для насыщения</a:t>
            </a:r>
          </a:p>
        </p:txBody>
      </p:sp>
      <p:sp>
        <p:nvSpPr>
          <p:cNvPr id="45065" name="Rectangle 11"/>
          <p:cNvSpPr>
            <a:spLocks noChangeArrowheads="1"/>
          </p:cNvSpPr>
          <p:nvPr/>
        </p:nvSpPr>
        <p:spPr bwMode="auto">
          <a:xfrm>
            <a:off x="4008439" y="2636838"/>
            <a:ext cx="4319587" cy="43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2000" b="1">
                <a:latin typeface="Times New Roman" panose="02020603050405020304" pitchFamily="18" charset="0"/>
              </a:rPr>
              <a:t>Молодые</a:t>
            </a:r>
          </a:p>
        </p:txBody>
      </p:sp>
      <p:sp>
        <p:nvSpPr>
          <p:cNvPr id="45066" name="Rectangle 12"/>
          <p:cNvSpPr>
            <a:spLocks noChangeArrowheads="1"/>
          </p:cNvSpPr>
          <p:nvPr/>
        </p:nvSpPr>
        <p:spPr bwMode="auto">
          <a:xfrm>
            <a:off x="4079875" y="4221163"/>
            <a:ext cx="4319588" cy="43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2000" b="1">
                <a:latin typeface="Times New Roman" panose="02020603050405020304" pitchFamily="18" charset="0"/>
              </a:rPr>
              <a:t>Пожилые</a:t>
            </a:r>
          </a:p>
        </p:txBody>
      </p:sp>
      <p:sp>
        <p:nvSpPr>
          <p:cNvPr id="45067" name="Rectangle 13"/>
          <p:cNvSpPr>
            <a:spLocks noChangeArrowheads="1"/>
          </p:cNvSpPr>
          <p:nvPr/>
        </p:nvSpPr>
        <p:spPr bwMode="auto">
          <a:xfrm>
            <a:off x="4079876" y="6021389"/>
            <a:ext cx="4176713" cy="2873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en-US" altLang="ru-RU"/>
              <a:t>Morley et al, 1999</a:t>
            </a:r>
            <a:endParaRPr lang="ru-RU" altLang="ru-RU"/>
          </a:p>
        </p:txBody>
      </p:sp>
      <p:sp>
        <p:nvSpPr>
          <p:cNvPr id="45068" name="Title 2"/>
          <p:cNvSpPr>
            <a:spLocks noGrp="1"/>
          </p:cNvSpPr>
          <p:nvPr>
            <p:ph type="title"/>
          </p:nvPr>
        </p:nvSpPr>
        <p:spPr>
          <a:xfrm>
            <a:off x="1754188" y="115888"/>
            <a:ext cx="82296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Аппетит и возраст</a:t>
            </a:r>
          </a:p>
        </p:txBody>
      </p:sp>
      <p:sp>
        <p:nvSpPr>
          <p:cNvPr id="4" name="Rectangle 3"/>
          <p:cNvSpPr/>
          <p:nvPr/>
        </p:nvSpPr>
        <p:spPr>
          <a:xfrm>
            <a:off x="2998789" y="3429001"/>
            <a:ext cx="5976937" cy="7921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dirty="0">
                <a:solidFill>
                  <a:schemeClr val="tx1"/>
                </a:solidFill>
              </a:rPr>
              <a:t>Период насыщения</a:t>
            </a:r>
          </a:p>
        </p:txBody>
      </p:sp>
    </p:spTree>
    <p:extLst>
      <p:ext uri="{BB962C8B-B14F-4D97-AF65-F5344CB8AC3E}">
        <p14:creationId xmlns:p14="http://schemas.microsoft.com/office/powerpoint/2010/main" val="37165755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612901" y="115888"/>
            <a:ext cx="8507413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Любое заболевание может значительно ускорить приближение старости</a:t>
            </a:r>
          </a:p>
        </p:txBody>
      </p:sp>
      <p:sp>
        <p:nvSpPr>
          <p:cNvPr id="27651" name="Line 6"/>
          <p:cNvSpPr>
            <a:spLocks noChangeShapeType="1"/>
          </p:cNvSpPr>
          <p:nvPr/>
        </p:nvSpPr>
        <p:spPr bwMode="auto">
          <a:xfrm flipV="1">
            <a:off x="2424113" y="1844675"/>
            <a:ext cx="0" cy="44640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52" name="Line 7"/>
          <p:cNvSpPr>
            <a:spLocks noChangeShapeType="1"/>
          </p:cNvSpPr>
          <p:nvPr/>
        </p:nvSpPr>
        <p:spPr bwMode="auto">
          <a:xfrm>
            <a:off x="2424113" y="6308725"/>
            <a:ext cx="777716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53" name="Line 13"/>
          <p:cNvSpPr>
            <a:spLocks noChangeShapeType="1"/>
          </p:cNvSpPr>
          <p:nvPr/>
        </p:nvSpPr>
        <p:spPr bwMode="auto">
          <a:xfrm>
            <a:off x="4151313" y="2205039"/>
            <a:ext cx="0" cy="41052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54" name="Line 14"/>
          <p:cNvSpPr>
            <a:spLocks noChangeShapeType="1"/>
          </p:cNvSpPr>
          <p:nvPr/>
        </p:nvSpPr>
        <p:spPr bwMode="auto">
          <a:xfrm>
            <a:off x="7032625" y="2205039"/>
            <a:ext cx="0" cy="41052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55" name="Rectangle 15"/>
          <p:cNvSpPr>
            <a:spLocks noChangeArrowheads="1"/>
          </p:cNvSpPr>
          <p:nvPr/>
        </p:nvSpPr>
        <p:spPr bwMode="auto">
          <a:xfrm>
            <a:off x="2566989" y="2276475"/>
            <a:ext cx="1512887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1400">
                <a:latin typeface="Arial" panose="020B0604020202020204" pitchFamily="34" charset="0"/>
              </a:rPr>
              <a:t>Молодой</a:t>
            </a:r>
          </a:p>
          <a:p>
            <a:pPr algn="ctr" eaLnBrk="1" hangingPunct="1"/>
            <a:r>
              <a:rPr lang="ru-RU" altLang="ru-RU" sz="1400">
                <a:latin typeface="Arial" panose="020B0604020202020204" pitchFamily="34" charset="0"/>
              </a:rPr>
              <a:t>возраст</a:t>
            </a:r>
          </a:p>
        </p:txBody>
      </p:sp>
      <p:sp>
        <p:nvSpPr>
          <p:cNvPr id="27656" name="Rectangle 16"/>
          <p:cNvSpPr>
            <a:spLocks noChangeArrowheads="1"/>
          </p:cNvSpPr>
          <p:nvPr/>
        </p:nvSpPr>
        <p:spPr bwMode="auto">
          <a:xfrm>
            <a:off x="4224338" y="2276475"/>
            <a:ext cx="2735262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1400">
                <a:latin typeface="Arial" panose="020B0604020202020204" pitchFamily="34" charset="0"/>
              </a:rPr>
              <a:t>Зрелый возраст</a:t>
            </a:r>
          </a:p>
        </p:txBody>
      </p:sp>
      <p:sp>
        <p:nvSpPr>
          <p:cNvPr id="27657" name="Rectangle 17"/>
          <p:cNvSpPr>
            <a:spLocks noChangeArrowheads="1"/>
          </p:cNvSpPr>
          <p:nvPr/>
        </p:nvSpPr>
        <p:spPr bwMode="auto">
          <a:xfrm>
            <a:off x="7175500" y="2276475"/>
            <a:ext cx="3168650" cy="431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1400">
                <a:latin typeface="Arial" panose="020B0604020202020204" pitchFamily="34" charset="0"/>
              </a:rPr>
              <a:t>Пожилой возраст</a:t>
            </a:r>
          </a:p>
        </p:txBody>
      </p:sp>
      <p:sp>
        <p:nvSpPr>
          <p:cNvPr id="27658" name="Line 18"/>
          <p:cNvSpPr>
            <a:spLocks noChangeShapeType="1"/>
          </p:cNvSpPr>
          <p:nvPr/>
        </p:nvSpPr>
        <p:spPr bwMode="auto">
          <a:xfrm>
            <a:off x="2424114" y="4508500"/>
            <a:ext cx="7920037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59" name="Rectangle 19"/>
          <p:cNvSpPr>
            <a:spLocks noChangeArrowheads="1"/>
          </p:cNvSpPr>
          <p:nvPr/>
        </p:nvSpPr>
        <p:spPr bwMode="auto">
          <a:xfrm>
            <a:off x="5664200" y="6524625"/>
            <a:ext cx="2736850" cy="21748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1400">
                <a:latin typeface="Arial" panose="020B0604020202020204" pitchFamily="34" charset="0"/>
              </a:rPr>
              <a:t>Возраст</a:t>
            </a:r>
          </a:p>
        </p:txBody>
      </p:sp>
      <p:sp>
        <p:nvSpPr>
          <p:cNvPr id="27660" name="Rectangle 20"/>
          <p:cNvSpPr>
            <a:spLocks noChangeArrowheads="1"/>
          </p:cNvSpPr>
          <p:nvPr/>
        </p:nvSpPr>
        <p:spPr bwMode="auto">
          <a:xfrm rot="10800000">
            <a:off x="1919288" y="2205038"/>
            <a:ext cx="360362" cy="38163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1400">
                <a:latin typeface="Arial" panose="020B0604020202020204" pitchFamily="34" charset="0"/>
              </a:rPr>
              <a:t>Функциональные резервы</a:t>
            </a:r>
          </a:p>
        </p:txBody>
      </p:sp>
      <p:sp>
        <p:nvSpPr>
          <p:cNvPr id="27661" name="Line 25"/>
          <p:cNvSpPr>
            <a:spLocks noChangeShapeType="1"/>
          </p:cNvSpPr>
          <p:nvPr/>
        </p:nvSpPr>
        <p:spPr bwMode="auto">
          <a:xfrm flipV="1">
            <a:off x="2424113" y="3141664"/>
            <a:ext cx="1727200" cy="18002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62" name="Line 26"/>
          <p:cNvSpPr>
            <a:spLocks noChangeShapeType="1"/>
          </p:cNvSpPr>
          <p:nvPr/>
        </p:nvSpPr>
        <p:spPr bwMode="auto">
          <a:xfrm>
            <a:off x="4151313" y="3141663"/>
            <a:ext cx="2881312" cy="2159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63" name="Line 27"/>
          <p:cNvSpPr>
            <a:spLocks noChangeShapeType="1"/>
          </p:cNvSpPr>
          <p:nvPr/>
        </p:nvSpPr>
        <p:spPr bwMode="auto">
          <a:xfrm>
            <a:off x="7032625" y="3357563"/>
            <a:ext cx="3346450" cy="6461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64" name="Line 28"/>
          <p:cNvSpPr>
            <a:spLocks noChangeShapeType="1"/>
          </p:cNvSpPr>
          <p:nvPr/>
        </p:nvSpPr>
        <p:spPr bwMode="auto">
          <a:xfrm flipV="1">
            <a:off x="2424113" y="3573463"/>
            <a:ext cx="1727200" cy="15113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65" name="Line 29"/>
          <p:cNvSpPr>
            <a:spLocks noChangeShapeType="1"/>
          </p:cNvSpPr>
          <p:nvPr/>
        </p:nvSpPr>
        <p:spPr bwMode="auto">
          <a:xfrm>
            <a:off x="4727576" y="3573464"/>
            <a:ext cx="2232025" cy="720725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66" name="Line 30"/>
          <p:cNvSpPr>
            <a:spLocks noChangeShapeType="1"/>
          </p:cNvSpPr>
          <p:nvPr/>
        </p:nvSpPr>
        <p:spPr bwMode="auto">
          <a:xfrm>
            <a:off x="6959600" y="4292600"/>
            <a:ext cx="3384550" cy="129698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67" name="Line 33"/>
          <p:cNvSpPr>
            <a:spLocks noChangeShapeType="1"/>
          </p:cNvSpPr>
          <p:nvPr/>
        </p:nvSpPr>
        <p:spPr bwMode="auto">
          <a:xfrm>
            <a:off x="4800600" y="3573463"/>
            <a:ext cx="0" cy="1079500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68" name="Line 34"/>
          <p:cNvSpPr>
            <a:spLocks noChangeShapeType="1"/>
          </p:cNvSpPr>
          <p:nvPr/>
        </p:nvSpPr>
        <p:spPr bwMode="auto">
          <a:xfrm>
            <a:off x="5591175" y="3860801"/>
            <a:ext cx="0" cy="790575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69" name="Rectangle 35"/>
          <p:cNvSpPr>
            <a:spLocks noChangeArrowheads="1"/>
          </p:cNvSpPr>
          <p:nvPr/>
        </p:nvSpPr>
        <p:spPr bwMode="auto">
          <a:xfrm>
            <a:off x="4367213" y="4724400"/>
            <a:ext cx="1655762" cy="431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1400" b="1">
                <a:solidFill>
                  <a:srgbClr val="FF0000"/>
                </a:solidFill>
                <a:latin typeface="Arial" panose="020B0604020202020204" pitchFamily="34" charset="0"/>
              </a:rPr>
              <a:t>Острое </a:t>
            </a:r>
          </a:p>
          <a:p>
            <a:pPr algn="ctr" eaLnBrk="1" hangingPunct="1"/>
            <a:r>
              <a:rPr lang="ru-RU" altLang="ru-RU" sz="1400" b="1">
                <a:solidFill>
                  <a:srgbClr val="FF0000"/>
                </a:solidFill>
                <a:latin typeface="Arial" panose="020B0604020202020204" pitchFamily="34" charset="0"/>
              </a:rPr>
              <a:t>заболевание</a:t>
            </a:r>
          </a:p>
        </p:txBody>
      </p:sp>
      <p:sp>
        <p:nvSpPr>
          <p:cNvPr id="27670" name="Rectangle 36"/>
          <p:cNvSpPr>
            <a:spLocks noChangeArrowheads="1"/>
          </p:cNvSpPr>
          <p:nvPr/>
        </p:nvSpPr>
        <p:spPr bwMode="auto">
          <a:xfrm>
            <a:off x="2566988" y="1773238"/>
            <a:ext cx="7777162" cy="215900"/>
          </a:xfrm>
          <a:prstGeom prst="rect">
            <a:avLst/>
          </a:prstGeom>
          <a:solidFill>
            <a:schemeClr val="tx1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ru-RU" altLang="ru-RU" sz="1400" b="1" dirty="0">
                <a:solidFill>
                  <a:schemeClr val="bg1"/>
                </a:solidFill>
                <a:latin typeface="Arial" panose="020B0604020202020204" pitchFamily="34" charset="0"/>
              </a:rPr>
              <a:t>Кумулятивный стресс факторов окружающей среды, включая факторы питания </a:t>
            </a:r>
          </a:p>
        </p:txBody>
      </p:sp>
      <p:sp>
        <p:nvSpPr>
          <p:cNvPr id="27671" name="AutoShape 37"/>
          <p:cNvSpPr>
            <a:spLocks noChangeArrowheads="1"/>
          </p:cNvSpPr>
          <p:nvPr/>
        </p:nvSpPr>
        <p:spPr bwMode="auto">
          <a:xfrm>
            <a:off x="3287714" y="2060576"/>
            <a:ext cx="71437" cy="144463"/>
          </a:xfrm>
          <a:prstGeom prst="downArrow">
            <a:avLst>
              <a:gd name="adj1" fmla="val 50000"/>
              <a:gd name="adj2" fmla="val 50556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27672" name="AutoShape 38"/>
          <p:cNvSpPr>
            <a:spLocks noChangeArrowheads="1"/>
          </p:cNvSpPr>
          <p:nvPr/>
        </p:nvSpPr>
        <p:spPr bwMode="auto">
          <a:xfrm>
            <a:off x="5016500" y="2060576"/>
            <a:ext cx="71438" cy="144463"/>
          </a:xfrm>
          <a:prstGeom prst="downArrow">
            <a:avLst>
              <a:gd name="adj1" fmla="val 50000"/>
              <a:gd name="adj2" fmla="val 50555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27673" name="AutoShape 39"/>
          <p:cNvSpPr>
            <a:spLocks noChangeArrowheads="1"/>
          </p:cNvSpPr>
          <p:nvPr/>
        </p:nvSpPr>
        <p:spPr bwMode="auto">
          <a:xfrm>
            <a:off x="8759825" y="2060576"/>
            <a:ext cx="71438" cy="144463"/>
          </a:xfrm>
          <a:prstGeom prst="downArrow">
            <a:avLst>
              <a:gd name="adj1" fmla="val 50000"/>
              <a:gd name="adj2" fmla="val 50555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6184" name="Oval 40"/>
          <p:cNvSpPr>
            <a:spLocks noChangeArrowheads="1"/>
          </p:cNvSpPr>
          <p:nvPr/>
        </p:nvSpPr>
        <p:spPr bwMode="auto">
          <a:xfrm>
            <a:off x="4295776" y="3389313"/>
            <a:ext cx="1871663" cy="792162"/>
          </a:xfrm>
          <a:prstGeom prst="ellips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27675" name="Line 42"/>
          <p:cNvSpPr>
            <a:spLocks noChangeShapeType="1"/>
          </p:cNvSpPr>
          <p:nvPr/>
        </p:nvSpPr>
        <p:spPr bwMode="auto">
          <a:xfrm>
            <a:off x="4151313" y="3573463"/>
            <a:ext cx="57626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sp>
        <p:nvSpPr>
          <p:cNvPr id="27676" name="AutoShape 43"/>
          <p:cNvSpPr>
            <a:spLocks noChangeArrowheads="1"/>
          </p:cNvSpPr>
          <p:nvPr/>
        </p:nvSpPr>
        <p:spPr bwMode="auto">
          <a:xfrm>
            <a:off x="5591175" y="2060576"/>
            <a:ext cx="71438" cy="144463"/>
          </a:xfrm>
          <a:prstGeom prst="downArrow">
            <a:avLst>
              <a:gd name="adj1" fmla="val 50000"/>
              <a:gd name="adj2" fmla="val 50555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27677" name="AutoShape 44"/>
          <p:cNvSpPr>
            <a:spLocks noChangeArrowheads="1"/>
          </p:cNvSpPr>
          <p:nvPr/>
        </p:nvSpPr>
        <p:spPr bwMode="auto">
          <a:xfrm>
            <a:off x="8256589" y="2060576"/>
            <a:ext cx="71437" cy="144463"/>
          </a:xfrm>
          <a:prstGeom prst="downArrow">
            <a:avLst>
              <a:gd name="adj1" fmla="val 50000"/>
              <a:gd name="adj2" fmla="val 50556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27678" name="AutoShape 45"/>
          <p:cNvSpPr>
            <a:spLocks noChangeArrowheads="1"/>
          </p:cNvSpPr>
          <p:nvPr/>
        </p:nvSpPr>
        <p:spPr bwMode="auto">
          <a:xfrm>
            <a:off x="7751764" y="2060576"/>
            <a:ext cx="71437" cy="144463"/>
          </a:xfrm>
          <a:prstGeom prst="downArrow">
            <a:avLst>
              <a:gd name="adj1" fmla="val 50000"/>
              <a:gd name="adj2" fmla="val 50556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27679" name="AutoShape 46"/>
          <p:cNvSpPr>
            <a:spLocks noChangeArrowheads="1"/>
          </p:cNvSpPr>
          <p:nvPr/>
        </p:nvSpPr>
        <p:spPr bwMode="auto">
          <a:xfrm>
            <a:off x="9191625" y="2060576"/>
            <a:ext cx="71438" cy="144463"/>
          </a:xfrm>
          <a:prstGeom prst="downArrow">
            <a:avLst>
              <a:gd name="adj1" fmla="val 50000"/>
              <a:gd name="adj2" fmla="val 50555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  <p:sp>
        <p:nvSpPr>
          <p:cNvPr id="27680" name="AutoShape 47"/>
          <p:cNvSpPr>
            <a:spLocks noChangeArrowheads="1"/>
          </p:cNvSpPr>
          <p:nvPr/>
        </p:nvSpPr>
        <p:spPr bwMode="auto">
          <a:xfrm>
            <a:off x="6167439" y="2060576"/>
            <a:ext cx="71437" cy="144463"/>
          </a:xfrm>
          <a:prstGeom prst="downArrow">
            <a:avLst>
              <a:gd name="adj1" fmla="val 50000"/>
              <a:gd name="adj2" fmla="val 50556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5757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8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3"/>
          <p:cNvSpPr>
            <a:spLocks noGrp="1"/>
          </p:cNvSpPr>
          <p:nvPr>
            <p:ph type="title"/>
          </p:nvPr>
        </p:nvSpPr>
        <p:spPr>
          <a:xfrm>
            <a:off x="1992313" y="2420938"/>
            <a:ext cx="8229600" cy="1143000"/>
          </a:xfrm>
        </p:spPr>
        <p:txBody>
          <a:bodyPr/>
          <a:lstStyle/>
          <a:p>
            <a:pPr eaLnBrk="1" hangingPunct="1"/>
            <a:r>
              <a:rPr lang="ru-RU" altLang="ru-RU" sz="5400"/>
              <a:t>Онкология</a:t>
            </a:r>
          </a:p>
        </p:txBody>
      </p:sp>
    </p:spTree>
    <p:extLst>
      <p:ext uri="{BB962C8B-B14F-4D97-AF65-F5344CB8AC3E}">
        <p14:creationId xmlns:p14="http://schemas.microsoft.com/office/powerpoint/2010/main" val="125259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274638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Синдром анорексии – кахексии</a:t>
            </a:r>
            <a:r>
              <a:rPr lang="en-US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 </a:t>
            </a:r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у онкологических пациентов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600200"/>
            <a:ext cx="8362950" cy="4781550"/>
          </a:xfrm>
        </p:spPr>
        <p:txBody>
          <a:bodyPr/>
          <a:lstStyle/>
          <a:p>
            <a:pPr eaLnBrk="1" hangingPunct="1"/>
            <a:r>
              <a:rPr lang="ru-RU" altLang="ru-RU" smtClean="0"/>
              <a:t>Формируется на ранних стадиях развития заболевания</a:t>
            </a:r>
          </a:p>
          <a:p>
            <a:pPr eaLnBrk="1" hangingPunct="1"/>
            <a:r>
              <a:rPr lang="ru-RU" altLang="ru-RU" smtClean="0"/>
              <a:t>В 70% случаев потеря массы тела предшествует установлению диагноза</a:t>
            </a:r>
          </a:p>
          <a:p>
            <a:pPr eaLnBrk="1" hangingPunct="1"/>
            <a:r>
              <a:rPr lang="ru-RU" altLang="ru-RU" smtClean="0"/>
              <a:t>Рано начатая адекватная нутритивная поддержка позволяет остановить потерю массы тела, улучшая прогноз заболевания</a:t>
            </a:r>
          </a:p>
          <a:p>
            <a:pPr eaLnBrk="1" hangingPunct="1"/>
            <a:endParaRPr lang="en-NZ" altLang="ru-RU" smtClean="0"/>
          </a:p>
          <a:p>
            <a:pPr eaLnBrk="1" hangingPunct="1"/>
            <a:endParaRPr lang="ru-RU" altLang="ru-RU" smtClean="0"/>
          </a:p>
        </p:txBody>
      </p:sp>
    </p:spTree>
    <p:extLst>
      <p:ext uri="{BB962C8B-B14F-4D97-AF65-F5344CB8AC3E}">
        <p14:creationId xmlns:p14="http://schemas.microsoft.com/office/powerpoint/2010/main" val="381313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1703388" y="274638"/>
            <a:ext cx="8507412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Механизмы нарушения пищевого статуса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1919288" y="1412876"/>
            <a:ext cx="8229600" cy="4525963"/>
          </a:xfrm>
        </p:spPr>
        <p:txBody>
          <a:bodyPr/>
          <a:lstStyle/>
          <a:p>
            <a:pPr eaLnBrk="1" hangingPunct="1"/>
            <a:r>
              <a:rPr lang="ru-RU" altLang="ru-RU" smtClean="0"/>
              <a:t>В основе лежит провоспалительный статус, формируемый клетками опухоли</a:t>
            </a:r>
          </a:p>
          <a:p>
            <a:pPr eaLnBrk="1" hangingPunct="1"/>
            <a:r>
              <a:rPr lang="ru-RU" altLang="ru-RU" smtClean="0"/>
              <a:t>Опухолевые клетки способны генерировать факторы протеолиза и фактор мобилизации липидов</a:t>
            </a:r>
          </a:p>
          <a:p>
            <a:pPr eaLnBrk="1" hangingPunct="1"/>
            <a:r>
              <a:rPr lang="ru-RU" altLang="ru-RU" smtClean="0"/>
              <a:t>Цель адекватной нутритивной терапии – обеспечить адекватное поступление белка, энергии и иммунонутриентов</a:t>
            </a:r>
          </a:p>
        </p:txBody>
      </p:sp>
    </p:spTree>
    <p:extLst>
      <p:ext uri="{BB962C8B-B14F-4D97-AF65-F5344CB8AC3E}">
        <p14:creationId xmlns:p14="http://schemas.microsoft.com/office/powerpoint/2010/main" val="175192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274638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/>
            </a:r>
            <a:b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</a:br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Нутритивный статус онкологических больных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>
          <a:xfrm>
            <a:off x="1981201" y="1600200"/>
            <a:ext cx="8435975" cy="4781550"/>
          </a:xfrm>
        </p:spPr>
        <p:txBody>
          <a:bodyPr/>
          <a:lstStyle/>
          <a:p>
            <a:pPr eaLnBrk="1" hangingPunct="1"/>
            <a:r>
              <a:rPr lang="ru-RU" altLang="ru-RU" smtClean="0"/>
              <a:t>Худший прогноз в отношении заболеваемости и смертности – недостаточное питание и ожирение 3</a:t>
            </a:r>
          </a:p>
          <a:p>
            <a:pPr eaLnBrk="1" hangingPunct="1"/>
            <a:r>
              <a:rPr lang="ru-RU" altLang="ru-RU" smtClean="0"/>
              <a:t>Лучший – избыточная масса и ожирение 1-2</a:t>
            </a:r>
          </a:p>
          <a:p>
            <a:pPr eaLnBrk="1" hangingPunct="1"/>
            <a:r>
              <a:rPr lang="ru-RU" altLang="ru-RU" smtClean="0"/>
              <a:t>Снижение массы тела на 5% ассоциируется с ухудшением исходов заболевания</a:t>
            </a:r>
          </a:p>
        </p:txBody>
      </p:sp>
    </p:spTree>
    <p:extLst>
      <p:ext uri="{BB962C8B-B14F-4D97-AF65-F5344CB8AC3E}">
        <p14:creationId xmlns:p14="http://schemas.microsoft.com/office/powerpoint/2010/main" val="126215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1992313" y="2708275"/>
            <a:ext cx="8229600" cy="1143000"/>
          </a:xfrm>
        </p:spPr>
        <p:txBody>
          <a:bodyPr/>
          <a:lstStyle/>
          <a:p>
            <a:pPr eaLnBrk="1" hangingPunct="1"/>
            <a:r>
              <a:rPr lang="ru-RU" altLang="ru-RU" sz="5400"/>
              <a:t>Инсульт</a:t>
            </a:r>
          </a:p>
        </p:txBody>
      </p:sp>
    </p:spTree>
    <p:extLst>
      <p:ext uri="{BB962C8B-B14F-4D97-AF65-F5344CB8AC3E}">
        <p14:creationId xmlns:p14="http://schemas.microsoft.com/office/powerpoint/2010/main" val="4282135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>
          <a:xfrm>
            <a:off x="1631950" y="0"/>
            <a:ext cx="82296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Питание и инсульт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4113" y="1268413"/>
            <a:ext cx="8064500" cy="4857750"/>
          </a:xfrm>
        </p:spPr>
        <p:txBody>
          <a:bodyPr rtlCol="0">
            <a:normAutofit fontScale="92500" lnSpcReduction="10000"/>
          </a:bodyPr>
          <a:lstStyle/>
          <a:p>
            <a:pPr>
              <a:defRPr/>
            </a:pPr>
            <a:r>
              <a:rPr lang="ru-RU" dirty="0" smtClean="0"/>
              <a:t>До 35-40% пациентов имеют признаки нарушения </a:t>
            </a:r>
            <a:r>
              <a:rPr lang="ru-RU" dirty="0" err="1" smtClean="0"/>
              <a:t>нутритивного</a:t>
            </a:r>
            <a:r>
              <a:rPr lang="ru-RU" dirty="0" smtClean="0"/>
              <a:t> статуса</a:t>
            </a:r>
          </a:p>
          <a:p>
            <a:pPr>
              <a:defRPr/>
            </a:pPr>
            <a:r>
              <a:rPr lang="ru-RU" dirty="0" smtClean="0"/>
              <a:t>Повреждение клеток мозга свободными радикалами</a:t>
            </a:r>
          </a:p>
          <a:p>
            <a:pPr>
              <a:defRPr/>
            </a:pPr>
            <a:r>
              <a:rPr lang="ru-RU" dirty="0" smtClean="0"/>
              <a:t>Снижение процессов синтеза белка</a:t>
            </a:r>
          </a:p>
          <a:p>
            <a:pPr>
              <a:defRPr/>
            </a:pPr>
            <a:r>
              <a:rPr lang="ru-RU" dirty="0"/>
              <a:t>П</a:t>
            </a:r>
            <a:r>
              <a:rPr lang="ru-RU" dirty="0" smtClean="0"/>
              <a:t>родолжающиеся процессы повреждения в условиях недостаточного обеспечения нутриентами</a:t>
            </a:r>
          </a:p>
          <a:p>
            <a:pPr>
              <a:defRPr/>
            </a:pPr>
            <a:r>
              <a:rPr lang="ru-RU" dirty="0" smtClean="0"/>
              <a:t>Трудности с адекватным питанием – психологические расстройства, дисфагия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292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>
          <a:xfrm>
            <a:off x="1524000" y="476250"/>
            <a:ext cx="857885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Последствия недостаточного питания для пациентов с инсультом</a:t>
            </a:r>
          </a:p>
        </p:txBody>
      </p:sp>
      <p:sp>
        <p:nvSpPr>
          <p:cNvPr id="52227" name="Content Placeholder 2"/>
          <p:cNvSpPr>
            <a:spLocks noGrp="1"/>
          </p:cNvSpPr>
          <p:nvPr>
            <p:ph idx="1"/>
          </p:nvPr>
        </p:nvSpPr>
        <p:spPr>
          <a:xfrm>
            <a:off x="1774826" y="2143931"/>
            <a:ext cx="8435975" cy="4968875"/>
          </a:xfrm>
        </p:spPr>
        <p:txBody>
          <a:bodyPr/>
          <a:lstStyle/>
          <a:p>
            <a:pPr eaLnBrk="1" hangingPunct="1"/>
            <a:r>
              <a:rPr lang="ru-RU" altLang="ru-RU" dirty="0" smtClean="0"/>
              <a:t>Прогрессирующая мышечная слабость</a:t>
            </a:r>
          </a:p>
          <a:p>
            <a:pPr eaLnBrk="1" hangingPunct="1"/>
            <a:r>
              <a:rPr lang="ru-RU" altLang="ru-RU" dirty="0" smtClean="0"/>
              <a:t>Снижение сопротивляемости к инфекционным осложнениям</a:t>
            </a:r>
          </a:p>
          <a:p>
            <a:pPr eaLnBrk="1" hangingPunct="1"/>
            <a:r>
              <a:rPr lang="ru-RU" altLang="ru-RU" dirty="0" smtClean="0"/>
              <a:t>Повышение риска развития пролежней</a:t>
            </a:r>
          </a:p>
          <a:p>
            <a:pPr eaLnBrk="1" hangingPunct="1"/>
            <a:r>
              <a:rPr lang="ru-RU" altLang="ru-RU" dirty="0" smtClean="0"/>
              <a:t>Увеличение заболеваемости и смертности</a:t>
            </a:r>
          </a:p>
        </p:txBody>
      </p:sp>
    </p:spTree>
    <p:extLst>
      <p:ext uri="{BB962C8B-B14F-4D97-AF65-F5344CB8AC3E}">
        <p14:creationId xmlns:p14="http://schemas.microsoft.com/office/powerpoint/2010/main" val="1142826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1631950" y="274638"/>
            <a:ext cx="857885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</a:rPr>
              <a:t>Потребность в нутритивной поддержке пациентов, перенесших инсульт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solidFill>
            <a:schemeClr val="bg1"/>
          </a:solidFill>
        </p:spPr>
        <p:txBody>
          <a:bodyPr rtlCol="0">
            <a:normAutofit fontScale="85000" lnSpcReduction="20000"/>
          </a:bodyPr>
          <a:lstStyle/>
          <a:p>
            <a:pPr>
              <a:lnSpc>
                <a:spcPct val="80000"/>
              </a:lnSpc>
              <a:buClr>
                <a:srgbClr val="7030A0"/>
              </a:buClr>
              <a:buFont typeface="Wingdings" panose="05000000000000000000" pitchFamily="2" charset="2"/>
              <a:buChar char="ü"/>
              <a:defRPr/>
            </a:pPr>
            <a:endParaRPr lang="ru-RU" sz="1000" dirty="0">
              <a:solidFill>
                <a:srgbClr val="002060"/>
              </a:solidFill>
              <a:latin typeface="Arial Black" panose="020B0A04020102020204" pitchFamily="34" charset="0"/>
            </a:endParaRPr>
          </a:p>
          <a:p>
            <a:pPr marL="0" indent="0">
              <a:lnSpc>
                <a:spcPct val="80000"/>
              </a:lnSpc>
              <a:buClr>
                <a:srgbClr val="7030A0"/>
              </a:buClr>
              <a:buNone/>
              <a:defRPr/>
            </a:pPr>
            <a:r>
              <a:rPr lang="ru-RU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Пример </a:t>
            </a:r>
            <a:r>
              <a:rPr lang="ru-RU" dirty="0" smtClean="0">
                <a:solidFill>
                  <a:srgbClr val="002060"/>
                </a:solidFill>
              </a:rPr>
              <a:t>(пациент 70 кг, период восстановления):</a:t>
            </a:r>
          </a:p>
          <a:p>
            <a:pPr marL="0" indent="0">
              <a:lnSpc>
                <a:spcPct val="80000"/>
              </a:lnSpc>
              <a:buClr>
                <a:srgbClr val="7030A0"/>
              </a:buClr>
              <a:buNone/>
              <a:defRPr/>
            </a:pPr>
            <a:endParaRPr lang="ru-RU" dirty="0" smtClean="0">
              <a:solidFill>
                <a:srgbClr val="002060"/>
              </a:solidFill>
            </a:endParaRPr>
          </a:p>
          <a:p>
            <a:pPr>
              <a:lnSpc>
                <a:spcPct val="80000"/>
              </a:lnSpc>
              <a:buClr>
                <a:srgbClr val="7030A0"/>
              </a:buClr>
              <a:buFont typeface="Wingdings" panose="05000000000000000000" pitchFamily="2" charset="2"/>
              <a:buChar char="ü"/>
              <a:defRPr/>
            </a:pPr>
            <a:r>
              <a:rPr lang="ru-RU" sz="1800" dirty="0">
                <a:solidFill>
                  <a:srgbClr val="002060"/>
                </a:solidFill>
                <a:latin typeface="+mj-lt"/>
              </a:rPr>
              <a:t>Потребность в белке</a:t>
            </a:r>
            <a:r>
              <a:rPr lang="ru-RU" sz="1800" dirty="0">
                <a:solidFill>
                  <a:srgbClr val="002060"/>
                </a:solidFill>
              </a:rPr>
              <a:t>:  70кг * 1,5гр = </a:t>
            </a:r>
            <a:r>
              <a:rPr lang="ru-RU" sz="1800" dirty="0">
                <a:solidFill>
                  <a:srgbClr val="002060"/>
                </a:solidFill>
                <a:latin typeface="Arial Black" panose="020B0A04020102020204" pitchFamily="34" charset="0"/>
              </a:rPr>
              <a:t>105 гр</a:t>
            </a:r>
            <a:r>
              <a:rPr lang="ru-RU" sz="1800" dirty="0">
                <a:solidFill>
                  <a:srgbClr val="002060"/>
                </a:solidFill>
              </a:rPr>
              <a:t>. белка в день</a:t>
            </a:r>
            <a:endParaRPr lang="ru-RU" sz="1100" dirty="0">
              <a:solidFill>
                <a:srgbClr val="002060"/>
              </a:solidFill>
            </a:endParaRPr>
          </a:p>
          <a:p>
            <a:pPr>
              <a:lnSpc>
                <a:spcPct val="80000"/>
              </a:lnSpc>
              <a:buClr>
                <a:srgbClr val="7030A0"/>
              </a:buClr>
              <a:buFont typeface="Wingdings" panose="05000000000000000000" pitchFamily="2" charset="2"/>
              <a:buChar char="ü"/>
              <a:defRPr/>
            </a:pPr>
            <a:r>
              <a:rPr lang="ru-RU" dirty="0" smtClean="0">
                <a:solidFill>
                  <a:srgbClr val="002060"/>
                </a:solidFill>
                <a:latin typeface="+mj-lt"/>
              </a:rPr>
              <a:t>Потребность в энергии</a:t>
            </a:r>
            <a:r>
              <a:rPr lang="ru-RU" dirty="0" smtClean="0">
                <a:solidFill>
                  <a:srgbClr val="002060"/>
                </a:solidFill>
              </a:rPr>
              <a:t>:</a:t>
            </a:r>
          </a:p>
          <a:p>
            <a:pPr lvl="1">
              <a:lnSpc>
                <a:spcPct val="80000"/>
              </a:lnSpc>
              <a:buClr>
                <a:srgbClr val="7030A0"/>
              </a:buClr>
              <a:buFont typeface="Wingdings" panose="05000000000000000000" pitchFamily="2" charset="2"/>
              <a:buChar char="Ø"/>
              <a:defRPr/>
            </a:pPr>
            <a:r>
              <a:rPr lang="ru-RU" dirty="0" smtClean="0">
                <a:solidFill>
                  <a:srgbClr val="002060"/>
                </a:solidFill>
              </a:rPr>
              <a:t>Острая фаза: 70 кг * 30 ккал = </a:t>
            </a:r>
            <a:r>
              <a:rPr lang="ru-RU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2100</a:t>
            </a:r>
            <a:r>
              <a:rPr lang="ru-RU" dirty="0" smtClean="0">
                <a:solidFill>
                  <a:srgbClr val="002060"/>
                </a:solidFill>
              </a:rPr>
              <a:t>ккал в день</a:t>
            </a:r>
          </a:p>
          <a:p>
            <a:pPr lvl="1">
              <a:lnSpc>
                <a:spcPct val="80000"/>
              </a:lnSpc>
              <a:buClr>
                <a:srgbClr val="7030A0"/>
              </a:buClr>
              <a:buFont typeface="Wingdings" panose="05000000000000000000" pitchFamily="2" charset="2"/>
              <a:buChar char="Ø"/>
              <a:defRPr/>
            </a:pPr>
            <a:r>
              <a:rPr lang="ru-RU" dirty="0" smtClean="0">
                <a:solidFill>
                  <a:srgbClr val="002060"/>
                </a:solidFill>
              </a:rPr>
              <a:t>Хроническая фаза: 70 кг * 25 ккал = </a:t>
            </a:r>
            <a:r>
              <a:rPr lang="ru-RU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1750</a:t>
            </a:r>
            <a:r>
              <a:rPr lang="ru-RU" dirty="0" smtClean="0">
                <a:solidFill>
                  <a:srgbClr val="002060"/>
                </a:solidFill>
              </a:rPr>
              <a:t> ккал в день</a:t>
            </a:r>
          </a:p>
          <a:p>
            <a:pPr lvl="1">
              <a:lnSpc>
                <a:spcPct val="80000"/>
              </a:lnSpc>
              <a:buClr>
                <a:srgbClr val="7030A0"/>
              </a:buClr>
              <a:buFont typeface="Wingdings" panose="05000000000000000000" pitchFamily="2" charset="2"/>
              <a:buChar char="Ø"/>
              <a:defRPr/>
            </a:pPr>
            <a:endParaRPr lang="ru-RU" dirty="0" smtClean="0">
              <a:solidFill>
                <a:srgbClr val="002060"/>
              </a:solidFill>
            </a:endParaRPr>
          </a:p>
          <a:p>
            <a:pPr marL="457200" lvl="1" indent="0" algn="ctr">
              <a:lnSpc>
                <a:spcPct val="80000"/>
              </a:lnSpc>
              <a:buClr>
                <a:srgbClr val="7030A0"/>
              </a:buClr>
              <a:buNone/>
              <a:defRPr/>
            </a:pPr>
            <a:r>
              <a:rPr lang="ru-RU" sz="2400" dirty="0">
                <a:solidFill>
                  <a:srgbClr val="FF0000"/>
                </a:solidFill>
              </a:rPr>
              <a:t>Нужно съесть </a:t>
            </a:r>
            <a:r>
              <a:rPr lang="ru-RU" sz="2400" dirty="0">
                <a:solidFill>
                  <a:srgbClr val="FF0000"/>
                </a:solidFill>
                <a:latin typeface="Arial Black" panose="020B0A04020102020204" pitchFamily="34" charset="0"/>
              </a:rPr>
              <a:t>около 2 кг пищи </a:t>
            </a:r>
            <a:r>
              <a:rPr lang="ru-RU" sz="2400" dirty="0">
                <a:solidFill>
                  <a:srgbClr val="FF0000"/>
                </a:solidFill>
              </a:rPr>
              <a:t>в день!</a:t>
            </a:r>
          </a:p>
          <a:p>
            <a:pPr marL="457200" lvl="1" indent="0" algn="ctr">
              <a:lnSpc>
                <a:spcPct val="80000"/>
              </a:lnSpc>
              <a:buClr>
                <a:srgbClr val="7030A0"/>
              </a:buClr>
              <a:buNone/>
              <a:defRPr/>
            </a:pPr>
            <a:endParaRPr lang="ru-RU" dirty="0">
              <a:solidFill>
                <a:srgbClr val="002060"/>
              </a:solidFill>
            </a:endParaRPr>
          </a:p>
          <a:p>
            <a:pPr marL="57150" indent="0">
              <a:lnSpc>
                <a:spcPct val="80000"/>
              </a:lnSpc>
              <a:buClr>
                <a:srgbClr val="7030A0"/>
              </a:buClr>
              <a:buNone/>
              <a:defRPr/>
            </a:pPr>
            <a:r>
              <a:rPr lang="ru-RU" dirty="0" smtClean="0">
                <a:solidFill>
                  <a:srgbClr val="002060"/>
                </a:solidFill>
              </a:rPr>
              <a:t>Супы – </a:t>
            </a:r>
            <a:r>
              <a:rPr lang="ru-RU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250 – 400 </a:t>
            </a:r>
            <a:r>
              <a:rPr lang="ru-RU" dirty="0" smtClean="0">
                <a:solidFill>
                  <a:srgbClr val="002060"/>
                </a:solidFill>
              </a:rPr>
              <a:t>гр.</a:t>
            </a:r>
          </a:p>
          <a:p>
            <a:pPr marL="57150" indent="0">
              <a:lnSpc>
                <a:spcPct val="80000"/>
              </a:lnSpc>
              <a:buClr>
                <a:srgbClr val="7030A0"/>
              </a:buClr>
              <a:buNone/>
              <a:defRPr/>
            </a:pPr>
            <a:r>
              <a:rPr lang="ru-RU" dirty="0" smtClean="0">
                <a:solidFill>
                  <a:srgbClr val="002060"/>
                </a:solidFill>
              </a:rPr>
              <a:t>Мясо / птица / рыба – </a:t>
            </a:r>
            <a:r>
              <a:rPr lang="ru-RU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200 – 400 </a:t>
            </a:r>
            <a:r>
              <a:rPr lang="ru-RU" dirty="0" smtClean="0">
                <a:solidFill>
                  <a:srgbClr val="002060"/>
                </a:solidFill>
              </a:rPr>
              <a:t>гр., а также яйца и молочные продукты</a:t>
            </a:r>
          </a:p>
          <a:p>
            <a:pPr marL="57150" indent="0">
              <a:lnSpc>
                <a:spcPct val="80000"/>
              </a:lnSpc>
              <a:buClr>
                <a:srgbClr val="7030A0"/>
              </a:buClr>
              <a:buNone/>
              <a:defRPr/>
            </a:pPr>
            <a:r>
              <a:rPr lang="ru-RU" dirty="0" smtClean="0">
                <a:solidFill>
                  <a:srgbClr val="002060"/>
                </a:solidFill>
              </a:rPr>
              <a:t>Сырые овощи, фрукты – </a:t>
            </a:r>
            <a:r>
              <a:rPr lang="ru-RU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400 гр</a:t>
            </a:r>
            <a:r>
              <a:rPr lang="ru-RU" dirty="0" smtClean="0">
                <a:solidFill>
                  <a:srgbClr val="002060"/>
                </a:solidFill>
              </a:rPr>
              <a:t>., а также крупяные и макаронные изделия, хлеб</a:t>
            </a:r>
          </a:p>
        </p:txBody>
      </p:sp>
      <p:pic>
        <p:nvPicPr>
          <p:cNvPr id="53252" name="Picture 2" descr="http://nutricia-medical.ru/images/logo_orb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6973" y="5637215"/>
            <a:ext cx="2207653" cy="671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52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1" y="333375"/>
            <a:ext cx="8069263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</a:rPr>
              <a:t>Белок играет жизненно важную роль при восстановлении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1973263" y="1412875"/>
            <a:ext cx="8229600" cy="4165600"/>
          </a:xfrm>
          <a:solidFill>
            <a:schemeClr val="bg1"/>
          </a:solidFill>
        </p:spPr>
        <p:txBody>
          <a:bodyPr rtlCol="0">
            <a:normAutofit/>
          </a:bodyPr>
          <a:lstStyle/>
          <a:p>
            <a:pPr algn="ctr">
              <a:lnSpc>
                <a:spcPct val="80000"/>
              </a:lnSpc>
              <a:buClr>
                <a:srgbClr val="7030A0"/>
              </a:buClr>
              <a:buFont typeface="Wingdings" panose="05000000000000000000" pitchFamily="2" charset="2"/>
              <a:buChar char="ü"/>
              <a:defRPr/>
            </a:pPr>
            <a:endParaRPr lang="ru-RU" sz="1000" dirty="0">
              <a:solidFill>
                <a:srgbClr val="002060"/>
              </a:solidFill>
            </a:endParaRPr>
          </a:p>
          <a:p>
            <a:pPr marL="0" indent="0" algn="ctr">
              <a:lnSpc>
                <a:spcPct val="80000"/>
              </a:lnSpc>
              <a:buClr>
                <a:srgbClr val="7030A0"/>
              </a:buClr>
              <a:buNone/>
              <a:defRPr/>
            </a:pPr>
            <a:r>
              <a:rPr lang="ru-RU" sz="2400" dirty="0">
                <a:solidFill>
                  <a:srgbClr val="002060"/>
                </a:solidFill>
              </a:rPr>
              <a:t>В период болезни потребности в белке значительно выше</a:t>
            </a:r>
            <a:r>
              <a:rPr lang="ru-RU" sz="2400" baseline="30000" dirty="0">
                <a:solidFill>
                  <a:srgbClr val="002060"/>
                </a:solidFill>
              </a:rPr>
              <a:t>1</a:t>
            </a:r>
            <a:r>
              <a:rPr lang="ru-RU" sz="2400" dirty="0">
                <a:solidFill>
                  <a:srgbClr val="002060"/>
                </a:solidFill>
              </a:rPr>
              <a:t>, а употребление белка наоборот снижается.</a:t>
            </a:r>
          </a:p>
          <a:p>
            <a:pPr marL="0" indent="0" algn="ctr">
              <a:lnSpc>
                <a:spcPct val="80000"/>
              </a:lnSpc>
              <a:buClr>
                <a:srgbClr val="7030A0"/>
              </a:buClr>
              <a:buNone/>
              <a:defRPr/>
            </a:pPr>
            <a:endParaRPr lang="ru-RU" dirty="0" smtClean="0">
              <a:solidFill>
                <a:srgbClr val="002060"/>
              </a:solidFill>
            </a:endParaRPr>
          </a:p>
        </p:txBody>
      </p:sp>
      <p:pic>
        <p:nvPicPr>
          <p:cNvPr id="5427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975" y="2559050"/>
            <a:ext cx="6364288" cy="4070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4277" name="Oval 2"/>
          <p:cNvSpPr>
            <a:spLocks noChangeArrowheads="1"/>
          </p:cNvSpPr>
          <p:nvPr/>
        </p:nvSpPr>
        <p:spPr bwMode="auto">
          <a:xfrm>
            <a:off x="7162800" y="4246564"/>
            <a:ext cx="3048000" cy="2382837"/>
          </a:xfrm>
          <a:prstGeom prst="ellipse">
            <a:avLst/>
          </a:prstGeom>
          <a:noFill/>
          <a:ln w="38100" algn="ctr">
            <a:solidFill>
              <a:srgbClr val="7030A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lang="ru-RU" altLang="ru-RU" b="1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57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>
          <a:xfrm>
            <a:off x="1581150" y="260350"/>
            <a:ext cx="8229600" cy="1143000"/>
          </a:xfrm>
        </p:spPr>
        <p:txBody>
          <a:bodyPr/>
          <a:lstStyle/>
          <a:p>
            <a:pPr algn="l" eaLnBrk="1" hangingPunct="1"/>
            <a:r>
              <a:rPr lang="ru-RU" altLang="ru-RU" b="1" dirty="0" smtClean="0">
                <a:solidFill>
                  <a:srgbClr val="7030A0"/>
                </a:solidFill>
              </a:rPr>
              <a:t>36 граммов белка</a:t>
            </a:r>
          </a:p>
        </p:txBody>
      </p:sp>
      <p:pic>
        <p:nvPicPr>
          <p:cNvPr id="55299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026" y="3463925"/>
            <a:ext cx="633413" cy="74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300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038" y="4064001"/>
            <a:ext cx="633412" cy="747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30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484" y="2524125"/>
            <a:ext cx="700088" cy="74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302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51" y="2589213"/>
            <a:ext cx="633413" cy="74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30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1438" y="4064001"/>
            <a:ext cx="633412" cy="747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306" name="Picture 1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7425" y="1822450"/>
            <a:ext cx="635000" cy="749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5307" name="Rectangle 3"/>
          <p:cNvSpPr>
            <a:spLocks noChangeArrowheads="1"/>
          </p:cNvSpPr>
          <p:nvPr/>
        </p:nvSpPr>
        <p:spPr bwMode="auto">
          <a:xfrm>
            <a:off x="2687639" y="2566989"/>
            <a:ext cx="320675" cy="771525"/>
          </a:xfrm>
          <a:prstGeom prst="rect">
            <a:avLst/>
          </a:prstGeom>
          <a:solidFill>
            <a:schemeClr val="bg1"/>
          </a:solidFill>
          <a:ln w="38100" algn="ctr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endParaRPr lang="ru-RU" altLang="ru-RU" b="1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pic>
        <p:nvPicPr>
          <p:cNvPr id="55308" name="Picture 1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4838" y="4049713"/>
            <a:ext cx="360362" cy="811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5309" name="Picture 1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038" y="4887913"/>
            <a:ext cx="360362" cy="811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045263" y="5093551"/>
            <a:ext cx="1043221" cy="307777"/>
          </a:xfrm>
          <a:prstGeom prst="rect">
            <a:avLst/>
          </a:prstGeom>
          <a:solidFill>
            <a:srgbClr val="6F49A1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ru-RU" sz="1400" b="1" dirty="0">
                <a:solidFill>
                  <a:srgbClr val="FFFFFF"/>
                </a:solidFill>
              </a:rPr>
              <a:t>6</a:t>
            </a:r>
            <a:r>
              <a:rPr lang="ru-RU" sz="1400" b="1" dirty="0" smtClean="0">
                <a:solidFill>
                  <a:srgbClr val="FFFFFF"/>
                </a:solidFill>
              </a:rPr>
              <a:t> </a:t>
            </a:r>
            <a:r>
              <a:rPr lang="ru-RU" sz="1400" b="1" dirty="0">
                <a:solidFill>
                  <a:srgbClr val="FFFFFF"/>
                </a:solidFill>
              </a:rPr>
              <a:t>яиц</a:t>
            </a:r>
          </a:p>
        </p:txBody>
      </p:sp>
      <p:pic>
        <p:nvPicPr>
          <p:cNvPr id="55313" name="Picture 1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1" y="2803526"/>
            <a:ext cx="1598613" cy="1717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4075992" y="4747029"/>
            <a:ext cx="1371600" cy="307777"/>
          </a:xfrm>
          <a:prstGeom prst="rect">
            <a:avLst/>
          </a:prstGeom>
          <a:solidFill>
            <a:srgbClr val="6F49A1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ru-RU" sz="1400" b="1" dirty="0" smtClean="0">
                <a:solidFill>
                  <a:srgbClr val="FFFFFF"/>
                </a:solidFill>
              </a:rPr>
              <a:t>1,5 </a:t>
            </a:r>
            <a:r>
              <a:rPr lang="ru-RU" sz="1400" b="1" dirty="0">
                <a:solidFill>
                  <a:srgbClr val="FFFFFF"/>
                </a:solidFill>
              </a:rPr>
              <a:t>литра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184776" y="3288268"/>
            <a:ext cx="835025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accent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ru-RU" b="1" dirty="0">
                <a:solidFill>
                  <a:srgbClr val="FFFFFF"/>
                </a:solidFill>
              </a:rPr>
              <a:t>или</a:t>
            </a:r>
          </a:p>
        </p:txBody>
      </p:sp>
      <p:pic>
        <p:nvPicPr>
          <p:cNvPr id="55320" name="Picture 1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1" y="2908300"/>
            <a:ext cx="2214563" cy="1474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6477001" y="4676816"/>
            <a:ext cx="1791331" cy="307777"/>
          </a:xfrm>
          <a:prstGeom prst="rect">
            <a:avLst/>
          </a:prstGeom>
          <a:solidFill>
            <a:srgbClr val="6F49A1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ru-RU" sz="1400" b="1" dirty="0">
                <a:solidFill>
                  <a:srgbClr val="FFFFFF"/>
                </a:solidFill>
              </a:rPr>
              <a:t>250 </a:t>
            </a:r>
            <a:r>
              <a:rPr lang="ru-RU" sz="1400" b="1" dirty="0" err="1">
                <a:solidFill>
                  <a:srgbClr val="FFFFFF"/>
                </a:solidFill>
              </a:rPr>
              <a:t>гр</a:t>
            </a:r>
            <a:r>
              <a:rPr lang="ru-RU" sz="1400" b="1" dirty="0">
                <a:solidFill>
                  <a:srgbClr val="FFFFFF"/>
                </a:solidFill>
              </a:rPr>
              <a:t> </a:t>
            </a:r>
            <a:r>
              <a:rPr lang="ru-RU" sz="1400" b="1" dirty="0" smtClean="0">
                <a:solidFill>
                  <a:srgbClr val="FFFFFF"/>
                </a:solidFill>
              </a:rPr>
              <a:t>говядины</a:t>
            </a:r>
            <a:endParaRPr lang="ru-RU" sz="1400" b="1" dirty="0">
              <a:solidFill>
                <a:srgbClr val="FFFFFF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971801" y="3408402"/>
            <a:ext cx="835025" cy="369332"/>
          </a:xfrm>
          <a:prstGeom prst="rect">
            <a:avLst/>
          </a:prstGeom>
          <a:solidFill>
            <a:srgbClr val="92D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ru-RU" b="1" dirty="0">
                <a:solidFill>
                  <a:srgbClr val="FFFFFF"/>
                </a:solidFill>
              </a:rPr>
              <a:t>или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458201" y="3418897"/>
            <a:ext cx="835025" cy="369332"/>
          </a:xfrm>
          <a:prstGeom prst="rect">
            <a:avLst/>
          </a:prstGeom>
          <a:solidFill>
            <a:srgbClr val="92D050"/>
          </a:solidFill>
          <a:ln>
            <a:solidFill>
              <a:schemeClr val="accent1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ru-RU" b="1" dirty="0">
                <a:solidFill>
                  <a:srgbClr val="FFFFFF"/>
                </a:solidFill>
              </a:rPr>
              <a:t>или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887881" y="4995101"/>
            <a:ext cx="1665273" cy="523220"/>
          </a:xfrm>
          <a:prstGeom prst="rect">
            <a:avLst/>
          </a:prstGeom>
          <a:solidFill>
            <a:srgbClr val="6F49A1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ru-RU" sz="1400" b="1" dirty="0">
                <a:solidFill>
                  <a:srgbClr val="FFFFFF"/>
                </a:solidFill>
              </a:rPr>
              <a:t>2 – 3 </a:t>
            </a:r>
            <a:r>
              <a:rPr lang="ru-RU" sz="1400" b="1" dirty="0" err="1" smtClean="0">
                <a:solidFill>
                  <a:srgbClr val="FFFFFF"/>
                </a:solidFill>
              </a:rPr>
              <a:t>тетрапака</a:t>
            </a:r>
            <a:r>
              <a:rPr lang="ru-RU" sz="1400" b="1" dirty="0" smtClean="0">
                <a:solidFill>
                  <a:srgbClr val="FFFFFF"/>
                </a:solidFill>
              </a:rPr>
              <a:t> </a:t>
            </a:r>
            <a:r>
              <a:rPr lang="ru-RU" sz="1400" b="1" dirty="0" err="1" smtClean="0">
                <a:solidFill>
                  <a:srgbClr val="FFFFFF"/>
                </a:solidFill>
              </a:rPr>
              <a:t>Нутриэна</a:t>
            </a:r>
            <a:endParaRPr lang="ru-RU" sz="1400" b="1" dirty="0">
              <a:solidFill>
                <a:srgbClr val="FFFFFF"/>
              </a:solidFill>
            </a:endParaRP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xmlns="" id="{E7BFC848-7D78-44FF-AF3C-62747F7006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6599" y="3203871"/>
            <a:ext cx="847839" cy="1629101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xmlns="" id="{90C1829E-F74E-4428-99E6-12AA9D94AC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16173" y="2919778"/>
            <a:ext cx="880426" cy="1691719"/>
          </a:xfrm>
          <a:prstGeom prst="rect">
            <a:avLst/>
          </a:prstGeom>
        </p:spPr>
      </p:pic>
      <p:pic>
        <p:nvPicPr>
          <p:cNvPr id="31" name="Объект 4">
            <a:extLst>
              <a:ext uri="{FF2B5EF4-FFF2-40B4-BE49-F238E27FC236}">
                <a16:creationId xmlns:a16="http://schemas.microsoft.com/office/drawing/2014/main" xmlns="" id="{4E4FAA5C-8B5D-484A-93B9-9573F308126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 bwMode="auto">
          <a:xfrm>
            <a:off x="11098512" y="2865164"/>
            <a:ext cx="880426" cy="166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905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Заголовок 3"/>
          <p:cNvSpPr>
            <a:spLocks noGrp="1"/>
          </p:cNvSpPr>
          <p:nvPr>
            <p:ph type="title"/>
          </p:nvPr>
        </p:nvSpPr>
        <p:spPr>
          <a:xfrm>
            <a:off x="1774825" y="188913"/>
            <a:ext cx="8229600" cy="792162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Немного терминологии</a:t>
            </a: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1919288" y="1196975"/>
            <a:ext cx="8388350" cy="4381500"/>
          </a:xfrm>
        </p:spPr>
        <p:txBody>
          <a:bodyPr rtlCol="0">
            <a:normAutofit fontScale="92500"/>
          </a:bodyPr>
          <a:lstStyle/>
          <a:p>
            <a:pPr algn="just"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Недостаточность питания – медицинский термин. Он характеризует не количество пищи, а обеспеченность организма пищевыми веществами.</a:t>
            </a:r>
          </a:p>
          <a:p>
            <a:pPr algn="just"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Существует несколько видов пищевой (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нутритивной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недостаточности – белковая, энергетическая, витаминная («гиповитаминоз») и т.д.</a:t>
            </a:r>
          </a:p>
          <a:p>
            <a:pPr algn="just">
              <a:defRPr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Среди больных наиболее часто встречается </a:t>
            </a:r>
            <a:r>
              <a:rPr lang="ru-RU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белково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-энергетическая недостаточность, когда поступление пищи не обеспечивает возрастающие потребности в белке и энергии</a:t>
            </a:r>
          </a:p>
        </p:txBody>
      </p:sp>
    </p:spTree>
    <p:extLst>
      <p:ext uri="{BB962C8B-B14F-4D97-AF65-F5344CB8AC3E}">
        <p14:creationId xmlns:p14="http://schemas.microsoft.com/office/powerpoint/2010/main" val="2477099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274638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Заболевание и аппетит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40000"/>
              </a:lnSpc>
            </a:pPr>
            <a:r>
              <a:rPr lang="ru-RU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Местные механизмы: боль в животе, тошнота, рвота</a:t>
            </a:r>
          </a:p>
          <a:p>
            <a:pPr eaLnBrk="1" hangingPunct="1">
              <a:lnSpc>
                <a:spcPct val="140000"/>
              </a:lnSpc>
            </a:pPr>
            <a:r>
              <a:rPr lang="ru-RU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Центральные механизмы: блокирование центра насыщения (</a:t>
            </a:r>
            <a:r>
              <a:rPr lang="en-US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TNF-</a:t>
            </a:r>
            <a:r>
              <a:rPr lang="el-GR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IL-1, IL-6</a:t>
            </a:r>
            <a:r>
              <a:rPr lang="ru-RU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IL-8</a:t>
            </a:r>
            <a:r>
              <a:rPr lang="ru-RU" altLang="ru-RU" sz="360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l-GR" altLang="ru-RU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37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title"/>
          </p:nvPr>
        </p:nvSpPr>
        <p:spPr>
          <a:xfrm>
            <a:off x="1524000" y="274638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Что происходит после выписки?</a:t>
            </a:r>
          </a:p>
        </p:txBody>
      </p:sp>
      <p:sp>
        <p:nvSpPr>
          <p:cNvPr id="573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ru-RU" altLang="ru-RU" smtClean="0"/>
              <a:t>Если нутритивный статус не корригируется:</a:t>
            </a:r>
          </a:p>
          <a:p>
            <a:pPr eaLnBrk="1" hangingPunct="1">
              <a:buFontTx/>
              <a:buChar char="-"/>
            </a:pPr>
            <a:r>
              <a:rPr lang="ru-RU" altLang="ru-RU" smtClean="0"/>
              <a:t>Значительно выше частота повторных госпитализаций</a:t>
            </a:r>
          </a:p>
          <a:p>
            <a:pPr eaLnBrk="1" hangingPunct="1">
              <a:buFontTx/>
              <a:buChar char="-"/>
            </a:pPr>
            <a:r>
              <a:rPr lang="ru-RU" altLang="ru-RU" smtClean="0"/>
              <a:t>Значительно выше частота осложнений</a:t>
            </a:r>
          </a:p>
          <a:p>
            <a:pPr eaLnBrk="1" hangingPunct="1">
              <a:buFontTx/>
              <a:buChar char="-"/>
            </a:pPr>
            <a:r>
              <a:rPr lang="ru-RU" altLang="ru-RU" smtClean="0"/>
              <a:t>Значительно выше риск летального исхода</a:t>
            </a:r>
          </a:p>
          <a:p>
            <a:pPr eaLnBrk="1" hangingPunct="1">
              <a:buFontTx/>
              <a:buChar char="-"/>
            </a:pPr>
            <a:r>
              <a:rPr lang="ru-RU" altLang="ru-RU" smtClean="0"/>
              <a:t>По сравнению с пациентами без нарушения нутритивного статуса.</a:t>
            </a:r>
          </a:p>
        </p:txBody>
      </p:sp>
    </p:spTree>
    <p:extLst>
      <p:ext uri="{BB962C8B-B14F-4D97-AF65-F5344CB8AC3E}">
        <p14:creationId xmlns:p14="http://schemas.microsoft.com/office/powerpoint/2010/main" val="386542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524000" y="274638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Восстановление пищевого статуса после заболевания: как быстро?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>
              <a:defRPr/>
            </a:pPr>
            <a:r>
              <a:rPr lang="ru-RU" dirty="0" smtClean="0">
                <a:latin typeface="Times New Roman" pitchFamily="18" charset="0"/>
              </a:rPr>
              <a:t>После среднетяжелого эпизода лихорадки            (3 дня) отрицательный азотистый баланс купируется в течение 10-11 дней</a:t>
            </a:r>
          </a:p>
          <a:p>
            <a:pPr>
              <a:defRPr/>
            </a:pPr>
            <a:r>
              <a:rPr lang="ru-RU" dirty="0" smtClean="0">
                <a:latin typeface="Times New Roman" pitchFamily="18" charset="0"/>
              </a:rPr>
              <a:t>Тяжесть заболевания, выраженность и длительность лихорадки коррелируют с тяжестью нарушения пищевого статуса</a:t>
            </a:r>
          </a:p>
          <a:p>
            <a:pPr>
              <a:defRPr/>
            </a:pPr>
            <a:r>
              <a:rPr lang="ru-RU" dirty="0" smtClean="0">
                <a:latin typeface="Times New Roman" pitchFamily="18" charset="0"/>
              </a:rPr>
              <a:t>Хронические заболевания требуют постоянного </a:t>
            </a:r>
            <a:r>
              <a:rPr lang="ru-RU" dirty="0" err="1" smtClean="0">
                <a:latin typeface="Times New Roman" pitchFamily="18" charset="0"/>
              </a:rPr>
              <a:t>мониторирования</a:t>
            </a:r>
            <a:r>
              <a:rPr lang="ru-RU" dirty="0" smtClean="0">
                <a:latin typeface="Times New Roman" pitchFamily="18" charset="0"/>
              </a:rPr>
              <a:t> пищевого статуса и коррекции выявленных нарушений.</a:t>
            </a:r>
          </a:p>
        </p:txBody>
      </p:sp>
    </p:spTree>
    <p:extLst>
      <p:ext uri="{BB962C8B-B14F-4D97-AF65-F5344CB8AC3E}">
        <p14:creationId xmlns:p14="http://schemas.microsoft.com/office/powerpoint/2010/main" val="166025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1125538"/>
            <a:ext cx="8686800" cy="1143000"/>
          </a:xfrm>
        </p:spPr>
        <p:txBody>
          <a:bodyPr>
            <a:normAutofit fontScale="90000"/>
          </a:bodyPr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Возможные способы обеспечения организма </a:t>
            </a:r>
            <a:b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</a:br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больных достаточным количеством белка или других нутриентов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>
          <a:xfrm>
            <a:off x="1992313" y="2781301"/>
            <a:ext cx="8229600" cy="3344863"/>
          </a:xfrm>
        </p:spPr>
        <p:txBody>
          <a:bodyPr/>
          <a:lstStyle/>
          <a:p>
            <a:pPr eaLnBrk="1" hangingPunct="1"/>
            <a:r>
              <a:rPr lang="ru-RU" altLang="ru-RU" sz="2800" dirty="0">
                <a:latin typeface="Times New Roman" panose="02020603050405020304" pitchFamily="18" charset="0"/>
              </a:rPr>
              <a:t>Увеличение объема потребляемой пищи – </a:t>
            </a:r>
            <a:endParaRPr lang="ru-RU" altLang="ru-RU" sz="2800" dirty="0" smtClean="0">
              <a:latin typeface="Times New Roman" panose="02020603050405020304" pitchFamily="18" charset="0"/>
            </a:endParaRPr>
          </a:p>
          <a:p>
            <a:pPr marL="0" indent="0" eaLnBrk="1" hangingPunct="1">
              <a:buNone/>
            </a:pPr>
            <a:r>
              <a:rPr lang="ru-RU" altLang="ru-RU" sz="2800" dirty="0">
                <a:latin typeface="Times New Roman" panose="02020603050405020304" pitchFamily="18" charset="0"/>
              </a:rPr>
              <a:t> </a:t>
            </a:r>
            <a:r>
              <a:rPr lang="ru-RU" altLang="ru-RU" sz="2800" dirty="0" smtClean="0">
                <a:latin typeface="Times New Roman" panose="02020603050405020304" pitchFamily="18" charset="0"/>
              </a:rPr>
              <a:t>    не физиологично </a:t>
            </a:r>
            <a:r>
              <a:rPr lang="ru-RU" altLang="ru-RU" sz="2800" dirty="0">
                <a:latin typeface="Times New Roman" panose="02020603050405020304" pitchFamily="18" charset="0"/>
              </a:rPr>
              <a:t>и </a:t>
            </a:r>
            <a:r>
              <a:rPr lang="ru-RU" altLang="ru-RU" sz="2800" dirty="0" smtClean="0">
                <a:latin typeface="Times New Roman" panose="02020603050405020304" pitchFamily="18" charset="0"/>
              </a:rPr>
              <a:t>не рационально</a:t>
            </a:r>
            <a:endParaRPr lang="ru-RU" altLang="ru-RU" sz="2800" dirty="0">
              <a:latin typeface="Times New Roman" panose="02020603050405020304" pitchFamily="18" charset="0"/>
            </a:endParaRPr>
          </a:p>
          <a:p>
            <a:pPr eaLnBrk="1" hangingPunct="1"/>
            <a:endParaRPr lang="ru-RU" altLang="ru-RU" sz="2800" dirty="0">
              <a:latin typeface="Times New Roman" panose="02020603050405020304" pitchFamily="18" charset="0"/>
            </a:endParaRPr>
          </a:p>
          <a:p>
            <a:pPr eaLnBrk="1" hangingPunct="1"/>
            <a:r>
              <a:rPr lang="ru-RU" altLang="ru-RU" sz="2800" dirty="0">
                <a:latin typeface="Times New Roman" panose="02020603050405020304" pitchFamily="18" charset="0"/>
              </a:rPr>
              <a:t>Применение специализированных продуктов с высокой </a:t>
            </a:r>
            <a:r>
              <a:rPr lang="ru-RU" altLang="ru-RU" sz="2800" dirty="0" err="1">
                <a:latin typeface="Times New Roman" panose="02020603050405020304" pitchFamily="18" charset="0"/>
              </a:rPr>
              <a:t>нутриентной</a:t>
            </a:r>
            <a:r>
              <a:rPr lang="ru-RU" altLang="ru-RU" sz="2800" dirty="0">
                <a:latin typeface="Times New Roman" panose="02020603050405020304" pitchFamily="18" charset="0"/>
              </a:rPr>
              <a:t> </a:t>
            </a:r>
            <a:r>
              <a:rPr lang="ru-RU" altLang="ru-RU" sz="2800" dirty="0" smtClean="0">
                <a:latin typeface="Times New Roman" panose="02020603050405020304" pitchFamily="18" charset="0"/>
              </a:rPr>
              <a:t>плотностью и, главное, легкой усвояемостью</a:t>
            </a:r>
            <a:endParaRPr lang="ru-RU" altLang="ru-RU" sz="2800" dirty="0">
              <a:latin typeface="Times New Roman" panose="02020603050405020304" pitchFamily="18" charset="0"/>
            </a:endParaRPr>
          </a:p>
          <a:p>
            <a:pPr eaLnBrk="1" hangingPunct="1"/>
            <a:endParaRPr lang="ru-RU" altLang="ru-RU" sz="34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76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10" name="Picture 10" descr="ÐÐ°ÑÑÐ¸Ð½ÐºÐ¸ Ð¡ÑÐ°ÐºÐ°Ð½ ÐÐ»ÑÐ±Ð½Ð¸ÐºÐ° ÐÐ´Ð° ÐÐ¾ÐºÑÐµÐ¹Ð»Ñ 2048x2732 ÐÐ¸ÑÐ° ÐÑÐ¾Ð´ÑÐºÑÑ Ð¿Ð¸ÑÐ°Ð½Ð¸Ñ">
            <a:extLst>
              <a:ext uri="{FF2B5EF4-FFF2-40B4-BE49-F238E27FC236}">
                <a16:creationId xmlns:a16="http://schemas.microsoft.com/office/drawing/2014/main" xmlns="" id="{1662F89A-E90D-4E73-8F45-F5D975221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5216" y="5023974"/>
            <a:ext cx="1273410" cy="16989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</p:pic>
      <p:sp>
        <p:nvSpPr>
          <p:cNvPr id="37890" name="Text Box 2">
            <a:extLst>
              <a:ext uri="{FF2B5EF4-FFF2-40B4-BE49-F238E27FC236}">
                <a16:creationId xmlns:a16="http://schemas.microsoft.com/office/drawing/2014/main" xmlns="" id="{E63855AB-5321-4E5B-8632-1413C981C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7491" y="893336"/>
            <a:ext cx="4549775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>
                <a:schemeClr val="bg1"/>
              </a:buClr>
              <a:buFont typeface="Wingdings" panose="05000000000000000000" pitchFamily="2" charset="2"/>
              <a:buNone/>
            </a:pPr>
            <a:r>
              <a:rPr lang="ru-RU" altLang="ru-RU" sz="2000" b="1" dirty="0">
                <a:solidFill>
                  <a:srgbClr val="000066"/>
                </a:solidFill>
              </a:rPr>
              <a:t>Сочетание в рационе готовых к применению специализированных сбалансированных по составу </a:t>
            </a:r>
            <a:r>
              <a:rPr lang="ru-RU" altLang="ru-RU" sz="2000" b="1" dirty="0" smtClean="0">
                <a:solidFill>
                  <a:srgbClr val="000066"/>
                </a:solidFill>
              </a:rPr>
              <a:t>продуктов, которые легко усваиваются:</a:t>
            </a:r>
            <a:endParaRPr lang="ru-RU" altLang="ru-RU" sz="2000" b="1" dirty="0">
              <a:solidFill>
                <a:srgbClr val="000066"/>
              </a:solidFill>
            </a:endParaRPr>
          </a:p>
          <a:p>
            <a:pPr algn="ctr" eaLnBrk="1" hangingPunct="1">
              <a:spcBef>
                <a:spcPct val="50000"/>
              </a:spcBef>
              <a:buClr>
                <a:schemeClr val="bg1"/>
              </a:buClr>
              <a:buFont typeface="Wingdings" panose="05000000000000000000" pitchFamily="2" charset="2"/>
              <a:buNone/>
            </a:pPr>
            <a:endParaRPr lang="ru-RU" altLang="ru-RU" sz="2000" b="1" dirty="0">
              <a:solidFill>
                <a:srgbClr val="000066"/>
              </a:solidFill>
            </a:endParaRPr>
          </a:p>
          <a:p>
            <a:pPr algn="ctr" eaLnBrk="1" hangingPunct="1">
              <a:spcBef>
                <a:spcPct val="500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ru-RU" altLang="ru-RU" b="1" dirty="0" smtClean="0">
                <a:solidFill>
                  <a:srgbClr val="EF8C07"/>
                </a:solidFill>
              </a:rPr>
              <a:t>УЛУЧШЕНИЕ </a:t>
            </a:r>
            <a:r>
              <a:rPr lang="ru-RU" altLang="ru-RU" b="1" dirty="0">
                <a:solidFill>
                  <a:srgbClr val="EF8C07"/>
                </a:solidFill>
              </a:rPr>
              <a:t>РЕЗУЛЬТАТОВ </a:t>
            </a:r>
            <a:r>
              <a:rPr lang="ru-RU" altLang="ru-RU" b="1" dirty="0" smtClean="0">
                <a:solidFill>
                  <a:srgbClr val="EF8C07"/>
                </a:solidFill>
              </a:rPr>
              <a:t>ЛЕЧЕНИЯ </a:t>
            </a:r>
            <a:r>
              <a:rPr lang="ru-RU" altLang="ru-RU" b="1" smtClean="0">
                <a:solidFill>
                  <a:srgbClr val="EF8C07"/>
                </a:solidFill>
              </a:rPr>
              <a:t>и РЕАБИЛИТАЦИИ</a:t>
            </a:r>
            <a:endParaRPr lang="ru-RU" altLang="ru-RU" b="1" dirty="0">
              <a:solidFill>
                <a:srgbClr val="EF8C07"/>
              </a:solidFill>
            </a:endParaRPr>
          </a:p>
          <a:p>
            <a:pPr algn="ctr" eaLnBrk="1" hangingPunct="1">
              <a:spcBef>
                <a:spcPct val="50000"/>
              </a:spcBef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ru-RU" altLang="ru-RU" b="1" dirty="0">
                <a:solidFill>
                  <a:srgbClr val="EF8C07"/>
                </a:solidFill>
              </a:rPr>
              <a:t> ПОВЫШЕНИЕ КАЧЕСТВА ЖИЗНИ ПАЦИЕНТОВ</a:t>
            </a:r>
          </a:p>
        </p:txBody>
      </p:sp>
      <p:pic>
        <p:nvPicPr>
          <p:cNvPr id="25604" name="Picture 4" descr="ÐÐ°ÑÑÐ¸Ð½ÐºÐ¸ Ð¿Ð¾ Ð·Ð°Ð¿ÑÐ¾ÑÑ ÑÐ¸ÑÐµÑÐ±Ð»Ð°Ñ ÑÐ°ÑÐ¾Ð² ÑÐ¾ ÑÑÑÐµÐ»ÐºÐ°Ð¼Ð¸ ÐºÐ°ÑÑÐ¸Ð½ÐºÐ¸">
            <a:extLst>
              <a:ext uri="{FF2B5EF4-FFF2-40B4-BE49-F238E27FC236}">
                <a16:creationId xmlns:a16="http://schemas.microsoft.com/office/drawing/2014/main" xmlns="" id="{300E834A-D08A-41A1-AC6F-EC2940424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75" y="1275253"/>
            <a:ext cx="4483709" cy="4307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xmlns="" id="{28994B76-A896-421D-8E35-9B661D891BA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843" t="19652" r="8728" b="10164"/>
          <a:stretch>
            <a:fillRect/>
          </a:stretch>
        </p:blipFill>
        <p:spPr>
          <a:xfrm>
            <a:off x="4944021" y="3732914"/>
            <a:ext cx="1623771" cy="225523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xmlns="" id="{260BB99D-3228-4F1E-918A-DF22D160D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0352" y="548388"/>
            <a:ext cx="907701" cy="1744125"/>
          </a:xfrm>
          <a:prstGeom prst="rect">
            <a:avLst/>
          </a:prstGeom>
        </p:spPr>
      </p:pic>
      <p:pic>
        <p:nvPicPr>
          <p:cNvPr id="26" name="Объект 4">
            <a:extLst>
              <a:ext uri="{FF2B5EF4-FFF2-40B4-BE49-F238E27FC236}">
                <a16:creationId xmlns:a16="http://schemas.microsoft.com/office/drawing/2014/main" xmlns="" id="{591D5766-4F2F-402B-9EFC-FE80D4F8EC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 bwMode="auto">
          <a:xfrm>
            <a:off x="362950" y="603250"/>
            <a:ext cx="892565" cy="168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Лента: наклоненная вверх 4">
            <a:extLst>
              <a:ext uri="{FF2B5EF4-FFF2-40B4-BE49-F238E27FC236}">
                <a16:creationId xmlns:a16="http://schemas.microsoft.com/office/drawing/2014/main" xmlns="" id="{1904B851-4A24-4983-B5E5-558EBEF3FE8B}"/>
              </a:ext>
            </a:extLst>
          </p:cNvPr>
          <p:cNvSpPr/>
          <p:nvPr/>
        </p:nvSpPr>
        <p:spPr>
          <a:xfrm>
            <a:off x="884456" y="5988152"/>
            <a:ext cx="4059565" cy="612648"/>
          </a:xfrm>
          <a:prstGeom prst="ribbon2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tx1"/>
                </a:solidFill>
              </a:rPr>
              <a:t>Увеличиваем разнообразие</a:t>
            </a:r>
          </a:p>
        </p:txBody>
      </p:sp>
      <p:sp>
        <p:nvSpPr>
          <p:cNvPr id="7" name="Свиток: горизонтальный 6">
            <a:extLst>
              <a:ext uri="{FF2B5EF4-FFF2-40B4-BE49-F238E27FC236}">
                <a16:creationId xmlns:a16="http://schemas.microsoft.com/office/drawing/2014/main" xmlns="" id="{39B80968-518D-42AF-A6A6-34D12871AAC4}"/>
              </a:ext>
            </a:extLst>
          </p:cNvPr>
          <p:cNvSpPr/>
          <p:nvPr/>
        </p:nvSpPr>
        <p:spPr>
          <a:xfrm>
            <a:off x="1557752" y="198192"/>
            <a:ext cx="2601498" cy="1033272"/>
          </a:xfrm>
          <a:prstGeom prst="horizontalScroll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BC6E7C5E-6B63-455A-9838-CBED8F85F462}"/>
              </a:ext>
            </a:extLst>
          </p:cNvPr>
          <p:cNvSpPr/>
          <p:nvPr/>
        </p:nvSpPr>
        <p:spPr>
          <a:xfrm>
            <a:off x="1690144" y="530162"/>
            <a:ext cx="2213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b="1" dirty="0"/>
              <a:t>Улучшаем</a:t>
            </a:r>
            <a:r>
              <a:rPr lang="ru-RU" dirty="0"/>
              <a:t> </a:t>
            </a:r>
            <a:r>
              <a:rPr lang="ru-RU" b="1" dirty="0"/>
              <a:t>результат</a:t>
            </a:r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xmlns="" id="{D40F45DF-548D-43E5-AC82-D635F9F8D7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4260622"/>
            <a:ext cx="899064" cy="1727530"/>
          </a:xfrm>
          <a:prstGeom prst="rect">
            <a:avLst/>
          </a:prstGeom>
        </p:spPr>
      </p:pic>
      <p:pic>
        <p:nvPicPr>
          <p:cNvPr id="13" name="Picture 14">
            <a:extLst>
              <a:ext uri="{FF2B5EF4-FFF2-40B4-BE49-F238E27FC236}">
                <a16:creationId xmlns:a16="http://schemas.microsoft.com/office/drawing/2014/main" xmlns="" id="{CE6D8D6F-1D80-47AF-895C-D2358EEE6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6" t="21077" r="14320" b="13055"/>
          <a:stretch>
            <a:fillRect/>
          </a:stretch>
        </p:blipFill>
        <p:spPr bwMode="auto">
          <a:xfrm>
            <a:off x="5578053" y="4479116"/>
            <a:ext cx="1615526" cy="224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808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0203" y="0"/>
            <a:ext cx="11187448" cy="3039414"/>
          </a:xfrm>
        </p:spPr>
        <p:txBody>
          <a:bodyPr>
            <a:normAutofit/>
          </a:bodyPr>
          <a:lstStyle/>
          <a:p>
            <a:r>
              <a:rPr lang="ru-RU" sz="3200" b="1" dirty="0" smtClean="0"/>
              <a:t>И еще один вопрос, который всегда волнует пациента и почему-то врача: а сколько стоит эта замечательная и такая необходимая </a:t>
            </a:r>
            <a:r>
              <a:rPr lang="ru-RU" sz="3200" b="1" dirty="0" err="1" smtClean="0"/>
              <a:t>нутритивная</a:t>
            </a:r>
            <a:r>
              <a:rPr lang="ru-RU" sz="3200" b="1" dirty="0" smtClean="0"/>
              <a:t> поддержка? </a:t>
            </a:r>
            <a:br>
              <a:rPr lang="ru-RU" sz="3200" b="1" dirty="0" smtClean="0"/>
            </a:br>
            <a:endParaRPr lang="ru-RU" sz="3200" b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707" y="2577145"/>
            <a:ext cx="6967895" cy="391944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4" descr="C:\work\Presentation\CISCO\doctor.png">
            <a:extLst>
              <a:ext uri="{FF2B5EF4-FFF2-40B4-BE49-F238E27FC236}">
                <a16:creationId xmlns:a16="http://schemas.microsoft.com/office/drawing/2014/main" xmlns="" id="{F0B3D3F7-ABE1-4144-BAC6-6F9619A62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87106" y="2380048"/>
            <a:ext cx="2033588" cy="43136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26633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2"/>
          <p:cNvSpPr txBox="1">
            <a:spLocks noChangeArrowheads="1"/>
          </p:cNvSpPr>
          <p:nvPr/>
        </p:nvSpPr>
        <p:spPr bwMode="auto">
          <a:xfrm>
            <a:off x="1919289" y="1484313"/>
            <a:ext cx="8569325" cy="50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ru-RU" altLang="ru-RU" sz="3600" dirty="0">
                <a:solidFill>
                  <a:srgbClr val="0000FF"/>
                </a:solidFill>
              </a:rPr>
              <a:t>Убедитесь на практике, что применение </a:t>
            </a:r>
            <a:r>
              <a:rPr lang="ru-RU" altLang="ru-RU" sz="3600" dirty="0" err="1" smtClean="0">
                <a:solidFill>
                  <a:srgbClr val="0000FF"/>
                </a:solidFill>
              </a:rPr>
              <a:t>Нутриэна</a:t>
            </a:r>
            <a:r>
              <a:rPr lang="ru-RU" altLang="ru-RU" sz="3600" dirty="0" smtClean="0">
                <a:solidFill>
                  <a:srgbClr val="0000FF"/>
                </a:solidFill>
              </a:rPr>
              <a:t> </a:t>
            </a:r>
            <a:r>
              <a:rPr lang="ru-RU" altLang="ru-RU" sz="3600" dirty="0">
                <a:solidFill>
                  <a:srgbClr val="0000FF"/>
                </a:solidFill>
              </a:rPr>
              <a:t>позволяет уменьшить/устранить </a:t>
            </a:r>
            <a:r>
              <a:rPr lang="ru-RU" altLang="ru-RU" sz="3600" dirty="0" err="1">
                <a:solidFill>
                  <a:srgbClr val="0000FF"/>
                </a:solidFill>
              </a:rPr>
              <a:t>нутритивную</a:t>
            </a:r>
            <a:r>
              <a:rPr lang="ru-RU" altLang="ru-RU" sz="3600" dirty="0">
                <a:solidFill>
                  <a:srgbClr val="0000FF"/>
                </a:solidFill>
              </a:rPr>
              <a:t> недостаточность и повысить шансы успешного завершения </a:t>
            </a:r>
            <a:endParaRPr lang="ru-RU" altLang="ru-RU" sz="3600" dirty="0" smtClean="0">
              <a:solidFill>
                <a:srgbClr val="0000FF"/>
              </a:solidFill>
            </a:endParaRPr>
          </a:p>
          <a:p>
            <a:pPr algn="ctr" eaLnBrk="1" hangingPunct="1"/>
            <a:r>
              <a:rPr lang="ru-RU" altLang="ru-RU" sz="3600" dirty="0" smtClean="0">
                <a:solidFill>
                  <a:srgbClr val="0000FF"/>
                </a:solidFill>
              </a:rPr>
              <a:t>лечения и реабилитации </a:t>
            </a:r>
          </a:p>
          <a:p>
            <a:pPr algn="ctr" eaLnBrk="1" hangingPunct="1"/>
            <a:r>
              <a:rPr lang="ru-RU" altLang="ru-RU" sz="3600" dirty="0" smtClean="0">
                <a:solidFill>
                  <a:srgbClr val="0000FF"/>
                </a:solidFill>
              </a:rPr>
              <a:t>пациентов</a:t>
            </a:r>
            <a:r>
              <a:rPr lang="ru-RU" altLang="ru-RU" sz="3600" dirty="0">
                <a:solidFill>
                  <a:srgbClr val="0000FF"/>
                </a:solidFill>
              </a:rPr>
              <a:t>!</a:t>
            </a:r>
          </a:p>
          <a:p>
            <a:pPr eaLnBrk="1" hangingPunct="1"/>
            <a:endParaRPr lang="ru-RU" altLang="ru-RU" sz="3600" dirty="0">
              <a:solidFill>
                <a:srgbClr val="0000FF"/>
              </a:solidFill>
            </a:endParaRPr>
          </a:p>
          <a:p>
            <a:pPr eaLnBrk="1" hangingPunct="1"/>
            <a:endParaRPr lang="ru-RU" altLang="ru-RU" sz="3600" dirty="0">
              <a:solidFill>
                <a:srgbClr val="0000FF"/>
              </a:solidFill>
            </a:endParaRPr>
          </a:p>
        </p:txBody>
      </p:sp>
      <p:pic>
        <p:nvPicPr>
          <p:cNvPr id="3" name="Объект 4">
            <a:extLst>
              <a:ext uri="{FF2B5EF4-FFF2-40B4-BE49-F238E27FC236}">
                <a16:creationId xmlns:a16="http://schemas.microsoft.com/office/drawing/2014/main" xmlns="" id="{591D5766-4F2F-402B-9EFC-FE80D4F8E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73495" y="291988"/>
            <a:ext cx="1545794" cy="2925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97008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1703388" y="274638"/>
            <a:ext cx="8507412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Так ли часто встречается </a:t>
            </a:r>
            <a:b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</a:br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недостаточность питания?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>
          <a:xfrm>
            <a:off x="2279650" y="1844675"/>
            <a:ext cx="8229600" cy="4065588"/>
          </a:xfrm>
        </p:spPr>
        <p:txBody>
          <a:bodyPr rtlCol="0">
            <a:normAutofit lnSpcReduction="10000"/>
          </a:bodyPr>
          <a:lstStyle/>
          <a:p>
            <a:pPr>
              <a:defRPr/>
            </a:pPr>
            <a:r>
              <a:rPr lang="ru-RU" dirty="0" smtClean="0">
                <a:latin typeface="Times New Roman" pitchFamily="18" charset="0"/>
              </a:rPr>
              <a:t> </a:t>
            </a:r>
            <a:r>
              <a:rPr lang="ru-RU" sz="3600" b="1" dirty="0">
                <a:latin typeface="Times New Roman" pitchFamily="18" charset="0"/>
              </a:rPr>
              <a:t>Частота недостаточности питания варьирует:</a:t>
            </a:r>
            <a:r>
              <a:rPr lang="ru-RU" sz="3600" dirty="0">
                <a:latin typeface="Times New Roman" pitchFamily="18" charset="0"/>
              </a:rPr>
              <a:t> </a:t>
            </a:r>
          </a:p>
          <a:p>
            <a:pPr>
              <a:buFontTx/>
              <a:buChar char="-"/>
              <a:defRPr/>
            </a:pPr>
            <a:r>
              <a:rPr lang="ru-RU" sz="3600" b="1" dirty="0">
                <a:latin typeface="Times New Roman" pitchFamily="18" charset="0"/>
              </a:rPr>
              <a:t>13-78%</a:t>
            </a:r>
            <a:r>
              <a:rPr lang="ru-RU" sz="3600" dirty="0">
                <a:latin typeface="Times New Roman" pitchFamily="18" charset="0"/>
              </a:rPr>
              <a:t> среди пациентов отделений неотложной помощи </a:t>
            </a:r>
            <a:r>
              <a:rPr lang="ru-RU" sz="2000" dirty="0">
                <a:latin typeface="Times New Roman" pitchFamily="18" charset="0"/>
              </a:rPr>
              <a:t>(</a:t>
            </a:r>
            <a:r>
              <a:rPr lang="en-US" sz="2000" dirty="0" err="1">
                <a:latin typeface="Times New Roman" pitchFamily="18" charset="0"/>
              </a:rPr>
              <a:t>Kubrak</a:t>
            </a:r>
            <a:r>
              <a:rPr lang="en-US" sz="2000" dirty="0">
                <a:latin typeface="Times New Roman" pitchFamily="18" charset="0"/>
              </a:rPr>
              <a:t> C et al, 2007)</a:t>
            </a:r>
          </a:p>
          <a:p>
            <a:pPr>
              <a:buFontTx/>
              <a:buChar char="-"/>
              <a:defRPr/>
            </a:pPr>
            <a:r>
              <a:rPr lang="en-US" sz="3600" b="1" dirty="0">
                <a:latin typeface="Times New Roman" pitchFamily="18" charset="0"/>
              </a:rPr>
              <a:t>30-60%</a:t>
            </a:r>
            <a:r>
              <a:rPr lang="ru-RU" sz="3600" dirty="0">
                <a:latin typeface="Times New Roman" pitchFamily="18" charset="0"/>
              </a:rPr>
              <a:t> при поступлении в стационары общего профиля </a:t>
            </a:r>
          </a:p>
          <a:p>
            <a:pPr marL="0" indent="0">
              <a:buNone/>
              <a:defRPr/>
            </a:pPr>
            <a:r>
              <a:rPr lang="ru-RU" sz="3600" dirty="0">
                <a:latin typeface="Times New Roman" pitchFamily="18" charset="0"/>
              </a:rPr>
              <a:t>     </a:t>
            </a:r>
            <a:r>
              <a:rPr lang="ru-RU" sz="2000" dirty="0">
                <a:latin typeface="Times New Roman" pitchFamily="18" charset="0"/>
              </a:rPr>
              <a:t>(</a:t>
            </a:r>
            <a:r>
              <a:rPr lang="en-US" sz="2000" dirty="0">
                <a:latin typeface="Times New Roman" pitchFamily="18" charset="0"/>
              </a:rPr>
              <a:t>Matos L et al, 2007)</a:t>
            </a:r>
            <a:endParaRPr lang="ru-RU" sz="2000" b="1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693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132014" y="12700"/>
            <a:ext cx="7850187" cy="25923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ru-RU" sz="3600" dirty="0"/>
              <a:t>Почему больные испытывают недостаточность питания? </a:t>
            </a:r>
          </a:p>
          <a:p>
            <a:pPr algn="ctr">
              <a:defRPr/>
            </a:pPr>
            <a:r>
              <a:rPr lang="ru-RU" sz="3600" dirty="0"/>
              <a:t>Ведь в стационаре их кормят!</a:t>
            </a:r>
          </a:p>
        </p:txBody>
      </p:sp>
      <p:pic>
        <p:nvPicPr>
          <p:cNvPr id="30723" name="Picture 7" descr="Untitled-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626" y="2713038"/>
            <a:ext cx="3489325" cy="396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4" name="Picture 4" descr="Untitled-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389" y="2713039"/>
            <a:ext cx="5329237" cy="399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408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274638"/>
            <a:ext cx="86868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Предлагаемая и реально потребляемая </a:t>
            </a:r>
            <a:b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</a:br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пища: Великобритания</a:t>
            </a:r>
          </a:p>
        </p:txBody>
      </p:sp>
      <p:graphicFrame>
        <p:nvGraphicFramePr>
          <p:cNvPr id="31747" name="Object 3"/>
          <p:cNvGraphicFramePr>
            <a:graphicFrameLocks noGrp="1" noChangeAspect="1"/>
          </p:cNvGraphicFramePr>
          <p:nvPr>
            <p:ph idx="1"/>
          </p:nvPr>
        </p:nvGraphicFramePr>
        <p:xfrm>
          <a:off x="1847851" y="1403351"/>
          <a:ext cx="8156575" cy="472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31" name="Диаграмма" r:id="rId3" imgW="8981904" imgH="5200558" progId="MSGraph.Chart.8">
                  <p:embed followColorScheme="full"/>
                </p:oleObj>
              </mc:Choice>
              <mc:Fallback>
                <p:oleObj name="Диаграмма" r:id="rId3" imgW="8981904" imgH="5200558" progId="MSGraph.Chart.8">
                  <p:embed followColorScheme="full"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47851" y="1403351"/>
                        <a:ext cx="8156575" cy="4722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3432175" y="6524625"/>
            <a:ext cx="4535488" cy="2174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/>
            <a:r>
              <a:rPr lang="en-US" altLang="ru-RU" sz="1400">
                <a:latin typeface="Times New Roman" panose="02020603050405020304" pitchFamily="18" charset="0"/>
              </a:rPr>
              <a:t>Walton K et al, 2007</a:t>
            </a:r>
            <a:endParaRPr lang="ru-RU" altLang="ru-RU" sz="140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063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ChangeArrowheads="1"/>
          </p:cNvSpPr>
          <p:nvPr/>
        </p:nvSpPr>
        <p:spPr bwMode="auto">
          <a:xfrm>
            <a:off x="1828800" y="1981200"/>
            <a:ext cx="26670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88900">
                <a:solidFill>
                  <a:srgbClr val="FF0000">
                    <a:alpha val="67058"/>
                  </a:srgbClr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ru-RU" altLang="ru-RU" sz="1900">
                <a:solidFill>
                  <a:srgbClr val="FFFF00"/>
                </a:solidFill>
              </a:rPr>
              <a:t/>
            </a:r>
            <a:br>
              <a:rPr lang="ru-RU" altLang="ru-RU" sz="1900">
                <a:solidFill>
                  <a:srgbClr val="FFFF00"/>
                </a:solidFill>
              </a:rPr>
            </a:br>
            <a:endParaRPr lang="ru-RU" altLang="ru-RU" sz="1900" b="1">
              <a:solidFill>
                <a:srgbClr val="FFFF00"/>
              </a:solidFill>
              <a:latin typeface="Arial" panose="020B0604020202020204" pitchFamily="34" charset="0"/>
            </a:endParaRPr>
          </a:p>
        </p:txBody>
      </p:sp>
      <p:sp>
        <p:nvSpPr>
          <p:cNvPr id="32771" name="Rectangle 3"/>
          <p:cNvSpPr>
            <a:spLocks noChangeArrowheads="1"/>
          </p:cNvSpPr>
          <p:nvPr/>
        </p:nvSpPr>
        <p:spPr bwMode="auto">
          <a:xfrm>
            <a:off x="6024564" y="4724400"/>
            <a:ext cx="4429125" cy="213360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633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</a:pPr>
            <a:r>
              <a:rPr lang="ru-RU" altLang="ru-RU" sz="2000" b="1">
                <a:latin typeface="Times New Roman" panose="02020603050405020304" pitchFamily="18" charset="0"/>
              </a:rPr>
              <a:t>весь рацион - 7,4% 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</a:pPr>
            <a:r>
              <a:rPr lang="ru-RU" altLang="ru-RU" sz="2000" b="1">
                <a:latin typeface="Times New Roman" panose="02020603050405020304" pitchFamily="18" charset="0"/>
              </a:rPr>
              <a:t>2/3 рациона  - 21,6% больных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</a:pPr>
            <a:r>
              <a:rPr lang="ru-RU" altLang="ru-RU" sz="2000" b="1">
                <a:latin typeface="Times New Roman" panose="02020603050405020304" pitchFamily="18" charset="0"/>
              </a:rPr>
              <a:t>1/2 рациона  - 37,7% больных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</a:pPr>
            <a:r>
              <a:rPr lang="ru-RU" altLang="ru-RU" sz="2000" b="1">
                <a:latin typeface="Times New Roman" panose="02020603050405020304" pitchFamily="18" charset="0"/>
              </a:rPr>
              <a:t>1/3 рациона  - 18,5% больных</a:t>
            </a:r>
          </a:p>
          <a:p>
            <a:pPr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Char char="n"/>
            </a:pPr>
            <a:r>
              <a:rPr lang="ru-RU" altLang="ru-RU" sz="2000" b="1">
                <a:solidFill>
                  <a:srgbClr val="FF0000"/>
                </a:solidFill>
                <a:latin typeface="Times New Roman" panose="02020603050405020304" pitchFamily="18" charset="0"/>
              </a:rPr>
              <a:t>практически</a:t>
            </a:r>
            <a:r>
              <a:rPr lang="en-US" altLang="ru-RU" sz="2000" b="1">
                <a:solidFill>
                  <a:srgbClr val="FF0000"/>
                </a:solidFill>
                <a:latin typeface="Times New Roman" panose="02020603050405020304" pitchFamily="18" charset="0"/>
              </a:rPr>
              <a:t> </a:t>
            </a:r>
            <a:r>
              <a:rPr lang="ru-RU" altLang="ru-RU" sz="2000" b="1">
                <a:solidFill>
                  <a:srgbClr val="FF0000"/>
                </a:solidFill>
                <a:latin typeface="Times New Roman" panose="02020603050405020304" pitchFamily="18" charset="0"/>
              </a:rPr>
              <a:t>не съедаю - 14,8%</a:t>
            </a:r>
          </a:p>
          <a:p>
            <a:pPr algn="r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65000"/>
              <a:buFont typeface="Wingdings" panose="05000000000000000000" pitchFamily="2" charset="2"/>
              <a:buNone/>
            </a:pPr>
            <a:r>
              <a:rPr lang="ru-RU" altLang="ru-RU" sz="1400"/>
              <a:t>                              </a:t>
            </a:r>
            <a:endParaRPr lang="ru-RU" altLang="ru-RU" sz="1400" b="1" i="1"/>
          </a:p>
        </p:txBody>
      </p:sp>
      <p:graphicFrame>
        <p:nvGraphicFramePr>
          <p:cNvPr id="154628" name="Group 4"/>
          <p:cNvGraphicFramePr>
            <a:graphicFrameLocks noGrp="1"/>
          </p:cNvGraphicFramePr>
          <p:nvPr/>
        </p:nvGraphicFramePr>
        <p:xfrm>
          <a:off x="2208214" y="1268413"/>
          <a:ext cx="8137525" cy="3230640"/>
        </p:xfrm>
        <a:graphic>
          <a:graphicData uri="http://schemas.openxmlformats.org/drawingml/2006/table">
            <a:tbl>
              <a:tblPr/>
              <a:tblGrid>
                <a:gridCol w="4149725"/>
                <a:gridCol w="3987800"/>
              </a:tblGrid>
              <a:tr h="97527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Субъективная оценка больных</a:t>
                      </a:r>
                    </a:p>
                  </a:txBody>
                  <a:tcPr marT="45693" marB="456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Количество больных</a:t>
                      </a:r>
                    </a:p>
                  </a:txBody>
                  <a:tcPr marT="45693" marB="456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0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Times New Roman" pitchFamily="18" charset="0"/>
                        </a:rPr>
                        <a:t>«О т л и ч н о»</a:t>
                      </a:r>
                    </a:p>
                  </a:txBody>
                  <a:tcPr marT="45693" marB="456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3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folHlink"/>
                          </a:solidFill>
                          <a:effectLst/>
                          <a:latin typeface="Times New Roman" pitchFamily="18" charset="0"/>
                        </a:rPr>
                        <a:t>0</a:t>
                      </a:r>
                    </a:p>
                  </a:txBody>
                  <a:tcPr marT="45693" marB="456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09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«Х о р о ш о»</a:t>
                      </a:r>
                    </a:p>
                  </a:txBody>
                  <a:tcPr marT="45693" marB="456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31 (19%)</a:t>
                      </a:r>
                    </a:p>
                  </a:txBody>
                  <a:tcPr marT="45693" marB="456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09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«Удовлетворительно»</a:t>
                      </a:r>
                    </a:p>
                  </a:txBody>
                  <a:tcPr marT="45693" marB="456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79 (49%)</a:t>
                      </a:r>
                    </a:p>
                  </a:txBody>
                  <a:tcPr marT="45693" marB="456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0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</a:rPr>
                        <a:t>«П л о х о»</a:t>
                      </a:r>
                    </a:p>
                  </a:txBody>
                  <a:tcPr marT="45693" marB="456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65000"/>
                        <a:buFont typeface="Wingdings" pitchFamily="2" charset="2"/>
                        <a:buNone/>
                        <a:tabLst/>
                      </a:pPr>
                      <a:r>
                        <a:rPr kumimoji="0" lang="ru-RU" sz="3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folHlink"/>
                          </a:solidFill>
                          <a:effectLst/>
                          <a:latin typeface="Times New Roman" pitchFamily="18" charset="0"/>
                        </a:rPr>
                        <a:t>52 (32%)</a:t>
                      </a:r>
                    </a:p>
                  </a:txBody>
                  <a:tcPr marT="45693" marB="4569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192" name="Rectangle 24"/>
          <p:cNvSpPr>
            <a:spLocks noChangeArrowheads="1"/>
          </p:cNvSpPr>
          <p:nvPr/>
        </p:nvSpPr>
        <p:spPr bwMode="auto">
          <a:xfrm>
            <a:off x="1524001" y="188913"/>
            <a:ext cx="7451725" cy="86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3366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>
              <a:defRPr/>
            </a:pPr>
            <a:r>
              <a:rPr lang="ru-RU" sz="3200" b="1" dirty="0">
                <a:solidFill>
                  <a:srgbClr val="7030A0"/>
                </a:solidFill>
                <a:latin typeface="+mj-lt"/>
                <a:ea typeface="MS PGothic" pitchFamily="34" charset="-128"/>
                <a:cs typeface="ＭＳ Ｐゴシック" pitchFamily="100" charset="-128"/>
              </a:rPr>
              <a:t>Качество питания в стационаре:</a:t>
            </a:r>
          </a:p>
          <a:p>
            <a:pPr>
              <a:defRPr/>
            </a:pPr>
            <a:r>
              <a:rPr lang="ru-RU" sz="3200" b="1" dirty="0">
                <a:solidFill>
                  <a:srgbClr val="7030A0"/>
                </a:solidFill>
                <a:latin typeface="+mj-lt"/>
                <a:ea typeface="MS PGothic" pitchFamily="34" charset="-128"/>
                <a:cs typeface="ＭＳ Ｐゴシック" pitchFamily="100" charset="-128"/>
              </a:rPr>
              <a:t>Россия</a:t>
            </a:r>
          </a:p>
        </p:txBody>
      </p:sp>
      <p:sp>
        <p:nvSpPr>
          <p:cNvPr id="32793" name="Text Box 25"/>
          <p:cNvSpPr txBox="1">
            <a:spLocks noChangeArrowheads="1"/>
          </p:cNvSpPr>
          <p:nvPr/>
        </p:nvSpPr>
        <p:spPr bwMode="auto">
          <a:xfrm>
            <a:off x="1524000" y="6491288"/>
            <a:ext cx="4248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>
              <a:spcBef>
                <a:spcPct val="50000"/>
              </a:spcBef>
            </a:pPr>
            <a:r>
              <a:rPr kumimoji="1" lang="ru-RU" altLang="ru-RU" b="1" i="1">
                <a:latin typeface="Times New Roman" panose="02020603050405020304" pitchFamily="18" charset="0"/>
              </a:rPr>
              <a:t>Луфт В.М. Россия</a:t>
            </a:r>
          </a:p>
        </p:txBody>
      </p:sp>
      <p:sp>
        <p:nvSpPr>
          <p:cNvPr id="154650" name="AutoShape 26"/>
          <p:cNvSpPr>
            <a:spLocks noChangeArrowheads="1"/>
          </p:cNvSpPr>
          <p:nvPr/>
        </p:nvSpPr>
        <p:spPr bwMode="auto">
          <a:xfrm>
            <a:off x="1774825" y="5013325"/>
            <a:ext cx="3530600" cy="1366838"/>
          </a:xfrm>
          <a:prstGeom prst="wedgeRoundRectCallout">
            <a:avLst>
              <a:gd name="adj1" fmla="val 71505"/>
              <a:gd name="adj2" fmla="val 55338"/>
              <a:gd name="adj3" fmla="val 16667"/>
            </a:avLst>
          </a:prstGeom>
          <a:gradFill rotWithShape="1">
            <a:gsLst>
              <a:gs pos="0">
                <a:schemeClr val="bg1"/>
              </a:gs>
              <a:gs pos="50000">
                <a:srgbClr val="FFFFFF"/>
              </a:gs>
              <a:gs pos="100000">
                <a:schemeClr val="bg1"/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/>
          <a:p>
            <a:pPr algn="ctr" eaLnBrk="0" hangingPunct="0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endParaRPr kumimoji="1" lang="ru-RU" sz="2000" b="1" dirty="0">
              <a:solidFill>
                <a:schemeClr val="bg2"/>
              </a:solidFill>
              <a:latin typeface="Arial" charset="0"/>
            </a:endParaRPr>
          </a:p>
          <a:p>
            <a:pPr algn="ctr" eaLnBrk="0" hangingPunct="0">
              <a:lnSpc>
                <a:spcPct val="90000"/>
              </a:lnSpc>
              <a:spcBef>
                <a:spcPct val="20000"/>
              </a:spcBef>
              <a:buClr>
                <a:schemeClr val="hlink"/>
              </a:buClr>
              <a:buSzPct val="70000"/>
              <a:buFont typeface="Wingdings" pitchFamily="2" charset="2"/>
              <a:buNone/>
              <a:defRPr/>
            </a:pPr>
            <a:r>
              <a:rPr kumimoji="1" lang="ru-RU" sz="2000" b="1" dirty="0" err="1">
                <a:solidFill>
                  <a:srgbClr val="002060"/>
                </a:solidFill>
                <a:latin typeface="Arial" charset="0"/>
              </a:rPr>
              <a:t>Потребляемость</a:t>
            </a:r>
            <a:r>
              <a:rPr kumimoji="1" lang="ru-RU" sz="2000" b="1" dirty="0">
                <a:solidFill>
                  <a:srgbClr val="002060"/>
                </a:solidFill>
                <a:latin typeface="Arial" charset="0"/>
              </a:rPr>
              <a:t> больничных рационов:</a:t>
            </a:r>
          </a:p>
          <a:p>
            <a:pPr algn="ctr" eaLnBrk="0" hangingPunct="0">
              <a:defRPr/>
            </a:pPr>
            <a:endParaRPr lang="ru-RU" sz="900" b="1" dirty="0">
              <a:solidFill>
                <a:schemeClr val="bg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2171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260350"/>
            <a:ext cx="8459788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Имеются ли специфические </a:t>
            </a:r>
            <a:b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</a:br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симптомы нарушений пищевого статуса ?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2454275" y="1557338"/>
            <a:ext cx="8229600" cy="4525962"/>
          </a:xfrm>
        </p:spPr>
        <p:txBody>
          <a:bodyPr/>
          <a:lstStyle/>
          <a:p>
            <a:pPr eaLnBrk="1" hangingPunct="1"/>
            <a:r>
              <a:rPr lang="ru-RU" altLang="ru-RU" sz="2800">
                <a:latin typeface="Times New Roman" panose="02020603050405020304" pitchFamily="18" charset="0"/>
              </a:rPr>
              <a:t>Снижение пищевого статуса не сопровождается специфическими симптомами, эти пациенты не отличаются:</a:t>
            </a:r>
          </a:p>
          <a:p>
            <a:pPr eaLnBrk="1" hangingPunct="1">
              <a:buFontTx/>
              <a:buChar char="-"/>
            </a:pPr>
            <a:r>
              <a:rPr lang="ru-RU" altLang="ru-RU" sz="2800">
                <a:latin typeface="Times New Roman" panose="02020603050405020304" pitchFamily="18" charset="0"/>
              </a:rPr>
              <a:t>по возрасту</a:t>
            </a:r>
          </a:p>
          <a:p>
            <a:pPr eaLnBrk="1" hangingPunct="1">
              <a:buFontTx/>
              <a:buChar char="-"/>
            </a:pPr>
            <a:r>
              <a:rPr lang="ru-RU" altLang="ru-RU" sz="2800">
                <a:latin typeface="Times New Roman" panose="02020603050405020304" pitchFamily="18" charset="0"/>
              </a:rPr>
              <a:t>по половой принадлежности</a:t>
            </a:r>
          </a:p>
          <a:p>
            <a:pPr eaLnBrk="1" hangingPunct="1">
              <a:buFontTx/>
              <a:buChar char="-"/>
            </a:pPr>
            <a:r>
              <a:rPr lang="ru-RU" altLang="ru-RU" sz="2800">
                <a:latin typeface="Times New Roman" panose="02020603050405020304" pitchFamily="18" charset="0"/>
              </a:rPr>
              <a:t>по семейному положению</a:t>
            </a:r>
          </a:p>
          <a:p>
            <a:pPr eaLnBrk="1" hangingPunct="1">
              <a:buFontTx/>
              <a:buChar char="-"/>
            </a:pPr>
            <a:r>
              <a:rPr lang="ru-RU" altLang="ru-RU" sz="2800">
                <a:latin typeface="Times New Roman" panose="02020603050405020304" pitchFamily="18" charset="0"/>
              </a:rPr>
              <a:t>по лечению, полученному амбулаторно</a:t>
            </a:r>
          </a:p>
          <a:p>
            <a:pPr algn="ctr" eaLnBrk="1" hangingPunct="1">
              <a:buFontTx/>
              <a:buNone/>
            </a:pPr>
            <a:r>
              <a:rPr lang="ru-RU" altLang="ru-RU" sz="1400">
                <a:latin typeface="Times New Roman" panose="02020603050405020304" pitchFamily="18" charset="0"/>
              </a:rPr>
              <a:t>(</a:t>
            </a:r>
            <a:r>
              <a:rPr lang="en-US" altLang="ru-RU" sz="1400">
                <a:latin typeface="Times New Roman" panose="02020603050405020304" pitchFamily="18" charset="0"/>
              </a:rPr>
              <a:t>van Bokhorst-de van der Schueren et al, 2005)</a:t>
            </a:r>
          </a:p>
          <a:p>
            <a:pPr eaLnBrk="1" hangingPunct="1">
              <a:buFont typeface="Wingdings" panose="05000000000000000000" pitchFamily="2" charset="2"/>
              <a:buChar char="§"/>
            </a:pPr>
            <a:endParaRPr lang="en-US" altLang="ru-RU" sz="2000">
              <a:latin typeface="Times New Roman" panose="02020603050405020304" pitchFamily="18" charset="0"/>
            </a:endParaRPr>
          </a:p>
          <a:p>
            <a:pPr eaLnBrk="1" hangingPunct="1">
              <a:buFontTx/>
              <a:buNone/>
            </a:pPr>
            <a:endParaRPr lang="ru-RU" altLang="ru-RU" sz="1400">
              <a:latin typeface="Times New Roman" panose="02020603050405020304" pitchFamily="18" charset="0"/>
            </a:endParaRPr>
          </a:p>
          <a:p>
            <a:pPr algn="ctr" eaLnBrk="1" hangingPunct="1">
              <a:buFontTx/>
              <a:buChar char="-"/>
            </a:pPr>
            <a:endParaRPr lang="ru-RU" altLang="ru-RU" sz="1400">
              <a:latin typeface="Times New Roman" panose="02020603050405020304" pitchFamily="18" charset="0"/>
            </a:endParaRPr>
          </a:p>
          <a:p>
            <a:pPr eaLnBrk="1" hangingPunct="1"/>
            <a:endParaRPr lang="ru-RU" altLang="ru-RU" sz="140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880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1631950" y="620713"/>
            <a:ext cx="8445500" cy="1143000"/>
          </a:xfrm>
        </p:spPr>
        <p:txBody>
          <a:bodyPr/>
          <a:lstStyle/>
          <a:p>
            <a:pPr algn="l" eaLnBrk="1" hangingPunct="1"/>
            <a:r>
              <a:rPr lang="ru-RU" altLang="ru-RU" sz="3200" b="1">
                <a:solidFill>
                  <a:srgbClr val="7030A0"/>
                </a:solidFill>
                <a:ea typeface="MS PGothic" panose="020B0600070205080204" pitchFamily="34" charset="-128"/>
              </a:rPr>
              <a:t>Недостаточность питания, течение и исходы заболеваний: 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>
          <a:xfrm>
            <a:off x="2063750" y="1844676"/>
            <a:ext cx="8229600" cy="4525963"/>
          </a:xfrm>
        </p:spPr>
        <p:txBody>
          <a:bodyPr/>
          <a:lstStyle/>
          <a:p>
            <a:pPr eaLnBrk="1" hangingPunct="1">
              <a:buFontTx/>
              <a:buChar char="-"/>
            </a:pPr>
            <a:r>
              <a:rPr lang="ru-RU" altLang="ru-RU" sz="3600">
                <a:latin typeface="Times New Roman" panose="02020603050405020304" pitchFamily="18" charset="0"/>
              </a:rPr>
              <a:t>увеличение сроков госпитализации</a:t>
            </a:r>
          </a:p>
          <a:p>
            <a:pPr eaLnBrk="1" hangingPunct="1">
              <a:buFontTx/>
              <a:buChar char="-"/>
            </a:pPr>
            <a:r>
              <a:rPr lang="ru-RU" altLang="ru-RU" sz="3600">
                <a:latin typeface="Times New Roman" panose="02020603050405020304" pitchFamily="18" charset="0"/>
              </a:rPr>
              <a:t>увеличение частоты осложнений</a:t>
            </a:r>
          </a:p>
          <a:p>
            <a:pPr eaLnBrk="1" hangingPunct="1">
              <a:buFontTx/>
              <a:buChar char="-"/>
            </a:pPr>
            <a:r>
              <a:rPr lang="ru-RU" altLang="ru-RU" sz="3600">
                <a:latin typeface="Times New Roman" panose="02020603050405020304" pitchFamily="18" charset="0"/>
              </a:rPr>
              <a:t>ухудшение исходов заболеваний, травм</a:t>
            </a:r>
            <a:endParaRPr lang="ru-RU" altLang="ru-RU" sz="3600" b="1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87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2484</TotalTime>
  <Words>1362</Words>
  <Application>Microsoft Office PowerPoint</Application>
  <PresentationFormat>Широкоэкранный</PresentationFormat>
  <Paragraphs>199</Paragraphs>
  <Slides>36</Slides>
  <Notes>8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36</vt:i4>
      </vt:variant>
    </vt:vector>
  </HeadingPairs>
  <TitlesOfParts>
    <vt:vector size="47" baseType="lpstr">
      <vt:lpstr>ＭＳ Ｐゴシック</vt:lpstr>
      <vt:lpstr>ＭＳ Ｐゴシック</vt:lpstr>
      <vt:lpstr>Arial</vt:lpstr>
      <vt:lpstr>Arial Black</vt:lpstr>
      <vt:lpstr>Calibri</vt:lpstr>
      <vt:lpstr>Garamond</vt:lpstr>
      <vt:lpstr>Tahoma</vt:lpstr>
      <vt:lpstr>Times New Roman</vt:lpstr>
      <vt:lpstr>Wingdings</vt:lpstr>
      <vt:lpstr>1_Тема Office</vt:lpstr>
      <vt:lpstr>Диаграмма</vt:lpstr>
      <vt:lpstr>Зачем и как правильно кормить больных после выписки из стационара?</vt:lpstr>
      <vt:lpstr>Любое заболевание может значительно ускорить приближение старости</vt:lpstr>
      <vt:lpstr>Немного терминологии</vt:lpstr>
      <vt:lpstr>Так ли часто встречается  недостаточность питания?</vt:lpstr>
      <vt:lpstr>Презентация PowerPoint</vt:lpstr>
      <vt:lpstr>Предлагаемая и реально потребляемая  пища: Великобритания</vt:lpstr>
      <vt:lpstr>Презентация PowerPoint</vt:lpstr>
      <vt:lpstr>Имеются ли специфические  симптомы нарушений пищевого статуса ?</vt:lpstr>
      <vt:lpstr>Недостаточность питания, течение и исходы заболеваний: </vt:lpstr>
      <vt:lpstr>Особенности обмена белка в  условиях болезни</vt:lpstr>
      <vt:lpstr>Особенности обмена белка                     в условиях болезни</vt:lpstr>
      <vt:lpstr>Заболевание и дополнительная  потребность в белке</vt:lpstr>
      <vt:lpstr>Наиболее уязвимые категории пациентов</vt:lpstr>
      <vt:lpstr>Пожилые</vt:lpstr>
      <vt:lpstr>Мышечная ткань «тает» после 40 лет…</vt:lpstr>
      <vt:lpstr>Возраст, белок и плотность костной ткани</vt:lpstr>
      <vt:lpstr>Суточное потребление белка и плотность костной ткани у пожилых женщин</vt:lpstr>
      <vt:lpstr>Дополнительное введение белка    (20 г/сут)  и восстановление после перелома шейки бедра</vt:lpstr>
      <vt:lpstr>Аппетит и возраст</vt:lpstr>
      <vt:lpstr>Онкология</vt:lpstr>
      <vt:lpstr>Синдром анорексии – кахексии у онкологических пациентов</vt:lpstr>
      <vt:lpstr>Механизмы нарушения пищевого статуса</vt:lpstr>
      <vt:lpstr> Нутритивный статус онкологических больных</vt:lpstr>
      <vt:lpstr>Инсульт</vt:lpstr>
      <vt:lpstr>Питание и инсульт</vt:lpstr>
      <vt:lpstr>Последствия недостаточного питания для пациентов с инсультом</vt:lpstr>
      <vt:lpstr>Потребность в нутритивной поддержке пациентов, перенесших инсульт</vt:lpstr>
      <vt:lpstr>Белок играет жизненно важную роль при восстановлении</vt:lpstr>
      <vt:lpstr>36 граммов белка</vt:lpstr>
      <vt:lpstr>Заболевание и аппетит</vt:lpstr>
      <vt:lpstr>Что происходит после выписки?</vt:lpstr>
      <vt:lpstr>Восстановление пищевого статуса после заболевания: как быстро?</vt:lpstr>
      <vt:lpstr>Возможные способы обеспечения организма  больных достаточным количеством белка или других нутриентов</vt:lpstr>
      <vt:lpstr>Презентация PowerPoint</vt:lpstr>
      <vt:lpstr>И еще один вопрос, который всегда волнует пациента и почему-то врача: а сколько стоит эта замечательная и такая необходимая нутритивная поддержка?  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Дмитрий Трофимов</dc:creator>
  <cp:lastModifiedBy>Булыгина Татьяна Владимировна</cp:lastModifiedBy>
  <cp:revision>123</cp:revision>
  <dcterms:created xsi:type="dcterms:W3CDTF">2018-04-05T06:04:21Z</dcterms:created>
  <dcterms:modified xsi:type="dcterms:W3CDTF">2019-07-19T11:43:46Z</dcterms:modified>
</cp:coreProperties>
</file>

<file path=docProps/thumbnail.jpeg>
</file>